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handoutMasterIdLst>
    <p:handoutMasterId r:id="rId36"/>
  </p:handoutMasterIdLst>
  <p:sldIdLst>
    <p:sldId id="256" r:id="rId2"/>
    <p:sldId id="304" r:id="rId3"/>
    <p:sldId id="305" r:id="rId4"/>
    <p:sldId id="306" r:id="rId5"/>
    <p:sldId id="307" r:id="rId6"/>
    <p:sldId id="308" r:id="rId7"/>
    <p:sldId id="309" r:id="rId8"/>
    <p:sldId id="310" r:id="rId9"/>
    <p:sldId id="264" r:id="rId10"/>
    <p:sldId id="268" r:id="rId11"/>
    <p:sldId id="265" r:id="rId12"/>
    <p:sldId id="302" r:id="rId13"/>
    <p:sldId id="298" r:id="rId14"/>
    <p:sldId id="300" r:id="rId15"/>
    <p:sldId id="301" r:id="rId16"/>
    <p:sldId id="266" r:id="rId17"/>
    <p:sldId id="267" r:id="rId18"/>
    <p:sldId id="269" r:id="rId19"/>
    <p:sldId id="270" r:id="rId20"/>
    <p:sldId id="273" r:id="rId21"/>
    <p:sldId id="274" r:id="rId22"/>
    <p:sldId id="275" r:id="rId23"/>
    <p:sldId id="276" r:id="rId24"/>
    <p:sldId id="277" r:id="rId25"/>
    <p:sldId id="297" r:id="rId26"/>
    <p:sldId id="282" r:id="rId27"/>
    <p:sldId id="311" r:id="rId28"/>
    <p:sldId id="291" r:id="rId29"/>
    <p:sldId id="292" r:id="rId30"/>
    <p:sldId id="293" r:id="rId31"/>
    <p:sldId id="294" r:id="rId32"/>
    <p:sldId id="295" r:id="rId33"/>
    <p:sldId id="296" r:id="rId34"/>
    <p:sldId id="312" r:id="rId3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967200"/>
    <a:srgbClr val="FFFF00"/>
    <a:srgbClr val="CCFFFF"/>
    <a:srgbClr val="FF6600"/>
    <a:srgbClr val="99FF99"/>
    <a:srgbClr val="66FFFF"/>
    <a:srgbClr val="FFCCFF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8869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C32A43-5588-46E7-A787-A9107F41CB4C}" type="doc">
      <dgm:prSet loTypeId="urn:microsoft.com/office/officeart/2005/8/layout/equation1" loCatId="process" qsTypeId="urn:microsoft.com/office/officeart/2005/8/quickstyle/3d1" qsCatId="3D" csTypeId="urn:microsoft.com/office/officeart/2005/8/colors/colorful5" csCatId="colorful" phldr="1"/>
      <dgm:spPr/>
    </dgm:pt>
    <dgm:pt modelId="{62D47480-E496-4672-A12B-53E0A800BE5E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Учитель</a:t>
          </a:r>
          <a:endParaRPr lang="ru-RU" b="1" dirty="0">
            <a:solidFill>
              <a:schemeClr val="tx1"/>
            </a:solidFill>
          </a:endParaRPr>
        </a:p>
      </dgm:t>
    </dgm:pt>
    <dgm:pt modelId="{8681F46F-C6DD-4C1D-9492-58A165097028}" type="parTrans" cxnId="{DCF21FCF-BAF7-47BA-AEFF-10750789B49E}">
      <dgm:prSet/>
      <dgm:spPr/>
      <dgm:t>
        <a:bodyPr/>
        <a:lstStyle/>
        <a:p>
          <a:endParaRPr lang="ru-RU"/>
        </a:p>
      </dgm:t>
    </dgm:pt>
    <dgm:pt modelId="{26BE1399-F46D-49A7-94B6-AE2499207C5C}" type="sibTrans" cxnId="{DCF21FCF-BAF7-47BA-AEFF-10750789B49E}">
      <dgm:prSet/>
      <dgm:spPr/>
      <dgm:t>
        <a:bodyPr/>
        <a:lstStyle/>
        <a:p>
          <a:endParaRPr lang="ru-RU"/>
        </a:p>
      </dgm:t>
    </dgm:pt>
    <dgm:pt modelId="{24BA8362-0C75-4AAD-8C8C-8055DE5A21CA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родитель</a:t>
          </a:r>
          <a:endParaRPr lang="ru-RU" b="1" dirty="0">
            <a:solidFill>
              <a:schemeClr val="tx1"/>
            </a:solidFill>
          </a:endParaRPr>
        </a:p>
      </dgm:t>
    </dgm:pt>
    <dgm:pt modelId="{329C13C5-DD30-4989-A0CF-E98B0BC57ADF}" type="parTrans" cxnId="{BDB53020-9D36-47C2-9E77-5E49B7233CAC}">
      <dgm:prSet/>
      <dgm:spPr/>
      <dgm:t>
        <a:bodyPr/>
        <a:lstStyle/>
        <a:p>
          <a:endParaRPr lang="ru-RU"/>
        </a:p>
      </dgm:t>
    </dgm:pt>
    <dgm:pt modelId="{225ECFC8-557E-4691-8EBE-B1332A553961}" type="sibTrans" cxnId="{BDB53020-9D36-47C2-9E77-5E49B7233CAC}">
      <dgm:prSet/>
      <dgm:spPr/>
      <dgm:t>
        <a:bodyPr/>
        <a:lstStyle/>
        <a:p>
          <a:endParaRPr lang="ru-RU"/>
        </a:p>
      </dgm:t>
    </dgm:pt>
    <dgm:pt modelId="{4BEE5CD1-2C68-4466-B13C-4EEA845B184A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школа</a:t>
          </a:r>
          <a:endParaRPr lang="ru-RU" b="1" dirty="0">
            <a:solidFill>
              <a:schemeClr val="tx1"/>
            </a:solidFill>
          </a:endParaRPr>
        </a:p>
      </dgm:t>
    </dgm:pt>
    <dgm:pt modelId="{9FEDA1D2-A951-4D59-B280-ECB2C0294584}" type="parTrans" cxnId="{48DA6DEC-D80C-4F42-BBE7-DC294E677BC4}">
      <dgm:prSet/>
      <dgm:spPr/>
      <dgm:t>
        <a:bodyPr/>
        <a:lstStyle/>
        <a:p>
          <a:endParaRPr lang="ru-RU"/>
        </a:p>
      </dgm:t>
    </dgm:pt>
    <dgm:pt modelId="{CC82B7F8-165B-4884-9D8A-833E9B7F2724}" type="sibTrans" cxnId="{48DA6DEC-D80C-4F42-BBE7-DC294E677BC4}">
      <dgm:prSet/>
      <dgm:spPr/>
      <dgm:t>
        <a:bodyPr/>
        <a:lstStyle/>
        <a:p>
          <a:endParaRPr lang="ru-RU"/>
        </a:p>
      </dgm:t>
    </dgm:pt>
    <dgm:pt modelId="{4AB05766-AB86-4331-A835-32129382C804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Ученик</a:t>
          </a:r>
          <a:endParaRPr lang="ru-RU" b="1" dirty="0">
            <a:solidFill>
              <a:schemeClr val="tx1"/>
            </a:solidFill>
          </a:endParaRPr>
        </a:p>
      </dgm:t>
    </dgm:pt>
    <dgm:pt modelId="{67DF143E-0EBB-4A73-9F30-88C55E682520}" type="parTrans" cxnId="{6F12B683-09E9-4C18-82C9-D4AB8712A734}">
      <dgm:prSet/>
      <dgm:spPr/>
      <dgm:t>
        <a:bodyPr/>
        <a:lstStyle/>
        <a:p>
          <a:endParaRPr lang="ru-RU"/>
        </a:p>
      </dgm:t>
    </dgm:pt>
    <dgm:pt modelId="{DFDA7229-63CB-4C26-9DBC-E704B42406A2}" type="sibTrans" cxnId="{6F12B683-09E9-4C18-82C9-D4AB8712A734}">
      <dgm:prSet/>
      <dgm:spPr/>
      <dgm:t>
        <a:bodyPr/>
        <a:lstStyle/>
        <a:p>
          <a:endParaRPr lang="ru-RU"/>
        </a:p>
      </dgm:t>
    </dgm:pt>
    <dgm:pt modelId="{32944323-CC19-4771-BD5F-597707B9FBA0}" type="pres">
      <dgm:prSet presAssocID="{9CC32A43-5588-46E7-A787-A9107F41CB4C}" presName="linearFlow" presStyleCnt="0">
        <dgm:presLayoutVars>
          <dgm:dir/>
          <dgm:resizeHandles val="exact"/>
        </dgm:presLayoutVars>
      </dgm:prSet>
      <dgm:spPr/>
    </dgm:pt>
    <dgm:pt modelId="{652EB4D4-D76F-4B97-A417-11E5F1B8D845}" type="pres">
      <dgm:prSet presAssocID="{62D47480-E496-4672-A12B-53E0A800BE5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B1CF28-2965-4948-AD5B-82F4F672826F}" type="pres">
      <dgm:prSet presAssocID="{26BE1399-F46D-49A7-94B6-AE2499207C5C}" presName="spacerL" presStyleCnt="0"/>
      <dgm:spPr/>
    </dgm:pt>
    <dgm:pt modelId="{4A36091E-BDD3-43FC-8A2B-6FD522819CA0}" type="pres">
      <dgm:prSet presAssocID="{26BE1399-F46D-49A7-94B6-AE2499207C5C}" presName="sibTrans" presStyleLbl="sibTrans2D1" presStyleIdx="0" presStyleCnt="3"/>
      <dgm:spPr/>
      <dgm:t>
        <a:bodyPr/>
        <a:lstStyle/>
        <a:p>
          <a:endParaRPr lang="ru-RU"/>
        </a:p>
      </dgm:t>
    </dgm:pt>
    <dgm:pt modelId="{355E1A7B-8F6A-433D-ADF9-1CCDD55B055F}" type="pres">
      <dgm:prSet presAssocID="{26BE1399-F46D-49A7-94B6-AE2499207C5C}" presName="spacerR" presStyleCnt="0"/>
      <dgm:spPr/>
    </dgm:pt>
    <dgm:pt modelId="{FFBAC254-B91F-4FC2-8BA7-1866E5A8E2BF}" type="pres">
      <dgm:prSet presAssocID="{4AB05766-AB86-4331-A835-32129382C80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979350-8945-4D39-8A7B-8A5B9715AB80}" type="pres">
      <dgm:prSet presAssocID="{DFDA7229-63CB-4C26-9DBC-E704B42406A2}" presName="spacerL" presStyleCnt="0"/>
      <dgm:spPr/>
    </dgm:pt>
    <dgm:pt modelId="{C02BC46C-7091-46A2-BFF3-238B350EE0F0}" type="pres">
      <dgm:prSet presAssocID="{DFDA7229-63CB-4C26-9DBC-E704B42406A2}" presName="sibTrans" presStyleLbl="sibTrans2D1" presStyleIdx="1" presStyleCnt="3"/>
      <dgm:spPr/>
      <dgm:t>
        <a:bodyPr/>
        <a:lstStyle/>
        <a:p>
          <a:endParaRPr lang="ru-RU"/>
        </a:p>
      </dgm:t>
    </dgm:pt>
    <dgm:pt modelId="{8DF1FA33-75E0-44A0-BD83-61082D425D33}" type="pres">
      <dgm:prSet presAssocID="{DFDA7229-63CB-4C26-9DBC-E704B42406A2}" presName="spacerR" presStyleCnt="0"/>
      <dgm:spPr/>
    </dgm:pt>
    <dgm:pt modelId="{DA1FD93A-92D9-4E5B-BA7E-999DCAF99ED5}" type="pres">
      <dgm:prSet presAssocID="{24BA8362-0C75-4AAD-8C8C-8055DE5A21C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6F4EF7-1C88-494C-A318-ABD4A68B6EB9}" type="pres">
      <dgm:prSet presAssocID="{225ECFC8-557E-4691-8EBE-B1332A553961}" presName="spacerL" presStyleCnt="0"/>
      <dgm:spPr/>
    </dgm:pt>
    <dgm:pt modelId="{8B047290-985A-4E36-9DF0-02683DC9A4F8}" type="pres">
      <dgm:prSet presAssocID="{225ECFC8-557E-4691-8EBE-B1332A553961}" presName="sibTrans" presStyleLbl="sibTrans2D1" presStyleIdx="2" presStyleCnt="3"/>
      <dgm:spPr/>
      <dgm:t>
        <a:bodyPr/>
        <a:lstStyle/>
        <a:p>
          <a:endParaRPr lang="ru-RU"/>
        </a:p>
      </dgm:t>
    </dgm:pt>
    <dgm:pt modelId="{AEE93B2F-F454-4354-ABE5-2D53A176EE65}" type="pres">
      <dgm:prSet presAssocID="{225ECFC8-557E-4691-8EBE-B1332A553961}" presName="spacerR" presStyleCnt="0"/>
      <dgm:spPr/>
    </dgm:pt>
    <dgm:pt modelId="{6E222F48-E5BC-43A8-9DE5-44CC2ED06AEB}" type="pres">
      <dgm:prSet presAssocID="{4BEE5CD1-2C68-4466-B13C-4EEA845B184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F21FCF-BAF7-47BA-AEFF-10750789B49E}" srcId="{9CC32A43-5588-46E7-A787-A9107F41CB4C}" destId="{62D47480-E496-4672-A12B-53E0A800BE5E}" srcOrd="0" destOrd="0" parTransId="{8681F46F-C6DD-4C1D-9492-58A165097028}" sibTransId="{26BE1399-F46D-49A7-94B6-AE2499207C5C}"/>
    <dgm:cxn modelId="{8800F075-3D8F-4C82-890F-1B4F243B29BF}" type="presOf" srcId="{24BA8362-0C75-4AAD-8C8C-8055DE5A21CA}" destId="{DA1FD93A-92D9-4E5B-BA7E-999DCAF99ED5}" srcOrd="0" destOrd="0" presId="urn:microsoft.com/office/officeart/2005/8/layout/equation1"/>
    <dgm:cxn modelId="{DEE746A2-9363-490A-89CA-5ECD7EF9DC83}" type="presOf" srcId="{26BE1399-F46D-49A7-94B6-AE2499207C5C}" destId="{4A36091E-BDD3-43FC-8A2B-6FD522819CA0}" srcOrd="0" destOrd="0" presId="urn:microsoft.com/office/officeart/2005/8/layout/equation1"/>
    <dgm:cxn modelId="{48DA6DEC-D80C-4F42-BBE7-DC294E677BC4}" srcId="{9CC32A43-5588-46E7-A787-A9107F41CB4C}" destId="{4BEE5CD1-2C68-4466-B13C-4EEA845B184A}" srcOrd="3" destOrd="0" parTransId="{9FEDA1D2-A951-4D59-B280-ECB2C0294584}" sibTransId="{CC82B7F8-165B-4884-9D8A-833E9B7F2724}"/>
    <dgm:cxn modelId="{BDB53020-9D36-47C2-9E77-5E49B7233CAC}" srcId="{9CC32A43-5588-46E7-A787-A9107F41CB4C}" destId="{24BA8362-0C75-4AAD-8C8C-8055DE5A21CA}" srcOrd="2" destOrd="0" parTransId="{329C13C5-DD30-4989-A0CF-E98B0BC57ADF}" sibTransId="{225ECFC8-557E-4691-8EBE-B1332A553961}"/>
    <dgm:cxn modelId="{D9AFDC7F-03CD-4EFC-9FFD-5308CF22A663}" type="presOf" srcId="{4AB05766-AB86-4331-A835-32129382C804}" destId="{FFBAC254-B91F-4FC2-8BA7-1866E5A8E2BF}" srcOrd="0" destOrd="0" presId="urn:microsoft.com/office/officeart/2005/8/layout/equation1"/>
    <dgm:cxn modelId="{5652BFF2-B6DD-453C-AA5F-48C48BB7FCDF}" type="presOf" srcId="{62D47480-E496-4672-A12B-53E0A800BE5E}" destId="{652EB4D4-D76F-4B97-A417-11E5F1B8D845}" srcOrd="0" destOrd="0" presId="urn:microsoft.com/office/officeart/2005/8/layout/equation1"/>
    <dgm:cxn modelId="{6AC8D532-F26B-4D86-B13E-9886DBE786AC}" type="presOf" srcId="{4BEE5CD1-2C68-4466-B13C-4EEA845B184A}" destId="{6E222F48-E5BC-43A8-9DE5-44CC2ED06AEB}" srcOrd="0" destOrd="0" presId="urn:microsoft.com/office/officeart/2005/8/layout/equation1"/>
    <dgm:cxn modelId="{F61AAB65-D727-4640-8FAF-56B685B70177}" type="presOf" srcId="{9CC32A43-5588-46E7-A787-A9107F41CB4C}" destId="{32944323-CC19-4771-BD5F-597707B9FBA0}" srcOrd="0" destOrd="0" presId="urn:microsoft.com/office/officeart/2005/8/layout/equation1"/>
    <dgm:cxn modelId="{6423C544-3B41-4B06-BFAB-D9F1C6595ECD}" type="presOf" srcId="{225ECFC8-557E-4691-8EBE-B1332A553961}" destId="{8B047290-985A-4E36-9DF0-02683DC9A4F8}" srcOrd="0" destOrd="0" presId="urn:microsoft.com/office/officeart/2005/8/layout/equation1"/>
    <dgm:cxn modelId="{6F12B683-09E9-4C18-82C9-D4AB8712A734}" srcId="{9CC32A43-5588-46E7-A787-A9107F41CB4C}" destId="{4AB05766-AB86-4331-A835-32129382C804}" srcOrd="1" destOrd="0" parTransId="{67DF143E-0EBB-4A73-9F30-88C55E682520}" sibTransId="{DFDA7229-63CB-4C26-9DBC-E704B42406A2}"/>
    <dgm:cxn modelId="{7F776BD5-3483-43FD-BCA1-40CFC84D9B46}" type="presOf" srcId="{DFDA7229-63CB-4C26-9DBC-E704B42406A2}" destId="{C02BC46C-7091-46A2-BFF3-238B350EE0F0}" srcOrd="0" destOrd="0" presId="urn:microsoft.com/office/officeart/2005/8/layout/equation1"/>
    <dgm:cxn modelId="{C5021899-EF0B-4827-82E8-E2F36B9B4CA5}" type="presParOf" srcId="{32944323-CC19-4771-BD5F-597707B9FBA0}" destId="{652EB4D4-D76F-4B97-A417-11E5F1B8D845}" srcOrd="0" destOrd="0" presId="urn:microsoft.com/office/officeart/2005/8/layout/equation1"/>
    <dgm:cxn modelId="{3F8E0AAD-8358-4A58-B40A-D3A1159EC04C}" type="presParOf" srcId="{32944323-CC19-4771-BD5F-597707B9FBA0}" destId="{F6B1CF28-2965-4948-AD5B-82F4F672826F}" srcOrd="1" destOrd="0" presId="urn:microsoft.com/office/officeart/2005/8/layout/equation1"/>
    <dgm:cxn modelId="{61DCD08C-3C6B-4501-9591-BC90D574E15C}" type="presParOf" srcId="{32944323-CC19-4771-BD5F-597707B9FBA0}" destId="{4A36091E-BDD3-43FC-8A2B-6FD522819CA0}" srcOrd="2" destOrd="0" presId="urn:microsoft.com/office/officeart/2005/8/layout/equation1"/>
    <dgm:cxn modelId="{4A78A191-FF3B-4B7B-9745-28B2399D0BCB}" type="presParOf" srcId="{32944323-CC19-4771-BD5F-597707B9FBA0}" destId="{355E1A7B-8F6A-433D-ADF9-1CCDD55B055F}" srcOrd="3" destOrd="0" presId="urn:microsoft.com/office/officeart/2005/8/layout/equation1"/>
    <dgm:cxn modelId="{CA1431E0-22E7-4CC1-8C72-7B8A6918AA8F}" type="presParOf" srcId="{32944323-CC19-4771-BD5F-597707B9FBA0}" destId="{FFBAC254-B91F-4FC2-8BA7-1866E5A8E2BF}" srcOrd="4" destOrd="0" presId="urn:microsoft.com/office/officeart/2005/8/layout/equation1"/>
    <dgm:cxn modelId="{5C259C89-074E-45D0-9072-FCC7E0EE6556}" type="presParOf" srcId="{32944323-CC19-4771-BD5F-597707B9FBA0}" destId="{3B979350-8945-4D39-8A7B-8A5B9715AB80}" srcOrd="5" destOrd="0" presId="urn:microsoft.com/office/officeart/2005/8/layout/equation1"/>
    <dgm:cxn modelId="{B033B9FB-9D3F-4B2B-B1FD-7627534D0BB1}" type="presParOf" srcId="{32944323-CC19-4771-BD5F-597707B9FBA0}" destId="{C02BC46C-7091-46A2-BFF3-238B350EE0F0}" srcOrd="6" destOrd="0" presId="urn:microsoft.com/office/officeart/2005/8/layout/equation1"/>
    <dgm:cxn modelId="{6D5EFB5E-BBAA-465B-B32A-A67BC20E8D09}" type="presParOf" srcId="{32944323-CC19-4771-BD5F-597707B9FBA0}" destId="{8DF1FA33-75E0-44A0-BD83-61082D425D33}" srcOrd="7" destOrd="0" presId="urn:microsoft.com/office/officeart/2005/8/layout/equation1"/>
    <dgm:cxn modelId="{EAFFA348-2E38-40A7-9960-AEAABDC20739}" type="presParOf" srcId="{32944323-CC19-4771-BD5F-597707B9FBA0}" destId="{DA1FD93A-92D9-4E5B-BA7E-999DCAF99ED5}" srcOrd="8" destOrd="0" presId="urn:microsoft.com/office/officeart/2005/8/layout/equation1"/>
    <dgm:cxn modelId="{E3C4F8CC-CF6C-4AC2-9A54-84F3100D0A09}" type="presParOf" srcId="{32944323-CC19-4771-BD5F-597707B9FBA0}" destId="{8C6F4EF7-1C88-494C-A318-ABD4A68B6EB9}" srcOrd="9" destOrd="0" presId="urn:microsoft.com/office/officeart/2005/8/layout/equation1"/>
    <dgm:cxn modelId="{A104B5C8-2D98-49F2-A843-A44BA66ED26F}" type="presParOf" srcId="{32944323-CC19-4771-BD5F-597707B9FBA0}" destId="{8B047290-985A-4E36-9DF0-02683DC9A4F8}" srcOrd="10" destOrd="0" presId="urn:microsoft.com/office/officeart/2005/8/layout/equation1"/>
    <dgm:cxn modelId="{54E5DEBF-3ED6-4679-8CC9-63A1051C7783}" type="presParOf" srcId="{32944323-CC19-4771-BD5F-597707B9FBA0}" destId="{AEE93B2F-F454-4354-ABE5-2D53A176EE65}" srcOrd="11" destOrd="0" presId="urn:microsoft.com/office/officeart/2005/8/layout/equation1"/>
    <dgm:cxn modelId="{0DB8B2E7-5D98-4A11-B77C-7C20D3D8A63B}" type="presParOf" srcId="{32944323-CC19-4771-BD5F-597707B9FBA0}" destId="{6E222F48-E5BC-43A8-9DE5-44CC2ED06AEB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52EB4D4-D76F-4B97-A417-11E5F1B8D845}">
      <dsp:nvSpPr>
        <dsp:cNvPr id="0" name=""/>
        <dsp:cNvSpPr/>
      </dsp:nvSpPr>
      <dsp:spPr>
        <a:xfrm>
          <a:off x="4990" y="858534"/>
          <a:ext cx="1386500" cy="1386500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22000"/>
                <a:satMod val="160000"/>
              </a:schemeClr>
              <a:schemeClr val="accent5">
                <a:hueOff val="0"/>
                <a:satOff val="0"/>
                <a:lumOff val="0"/>
                <a:alphaOff val="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Учитель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4990" y="858534"/>
        <a:ext cx="1386500" cy="1386500"/>
      </dsp:txXfrm>
    </dsp:sp>
    <dsp:sp modelId="{4A36091E-BDD3-43FC-8A2B-6FD522819CA0}">
      <dsp:nvSpPr>
        <dsp:cNvPr id="0" name=""/>
        <dsp:cNvSpPr/>
      </dsp:nvSpPr>
      <dsp:spPr>
        <a:xfrm>
          <a:off x="1504075" y="1149699"/>
          <a:ext cx="804170" cy="804170"/>
        </a:xfrm>
        <a:prstGeom prst="mathPlus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22000"/>
                <a:satMod val="160000"/>
              </a:schemeClr>
              <a:schemeClr val="accent5">
                <a:hueOff val="0"/>
                <a:satOff val="0"/>
                <a:lumOff val="0"/>
                <a:alphaOff val="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1504075" y="1149699"/>
        <a:ext cx="804170" cy="804170"/>
      </dsp:txXfrm>
    </dsp:sp>
    <dsp:sp modelId="{FFBAC254-B91F-4FC2-8BA7-1866E5A8E2BF}">
      <dsp:nvSpPr>
        <dsp:cNvPr id="0" name=""/>
        <dsp:cNvSpPr/>
      </dsp:nvSpPr>
      <dsp:spPr>
        <a:xfrm>
          <a:off x="2420829" y="858534"/>
          <a:ext cx="1386500" cy="1386500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hueOff val="-7107708"/>
                <a:satOff val="4040"/>
                <a:lumOff val="-3333"/>
                <a:alphaOff val="0"/>
                <a:shade val="22000"/>
                <a:satMod val="160000"/>
              </a:schemeClr>
              <a:schemeClr val="accent5">
                <a:hueOff val="-7107708"/>
                <a:satOff val="4040"/>
                <a:lumOff val="-3333"/>
                <a:alphaOff val="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Ученик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2420829" y="858534"/>
        <a:ext cx="1386500" cy="1386500"/>
      </dsp:txXfrm>
    </dsp:sp>
    <dsp:sp modelId="{C02BC46C-7091-46A2-BFF3-238B350EE0F0}">
      <dsp:nvSpPr>
        <dsp:cNvPr id="0" name=""/>
        <dsp:cNvSpPr/>
      </dsp:nvSpPr>
      <dsp:spPr>
        <a:xfrm>
          <a:off x="3919913" y="1149699"/>
          <a:ext cx="804170" cy="804170"/>
        </a:xfrm>
        <a:prstGeom prst="mathPlus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hueOff val="-10661562"/>
                <a:satOff val="6060"/>
                <a:lumOff val="-5000"/>
                <a:alphaOff val="0"/>
                <a:shade val="22000"/>
                <a:satMod val="160000"/>
              </a:schemeClr>
              <a:schemeClr val="accent5">
                <a:hueOff val="-10661562"/>
                <a:satOff val="6060"/>
                <a:lumOff val="-5000"/>
                <a:alphaOff val="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3919913" y="1149699"/>
        <a:ext cx="804170" cy="804170"/>
      </dsp:txXfrm>
    </dsp:sp>
    <dsp:sp modelId="{DA1FD93A-92D9-4E5B-BA7E-999DCAF99ED5}">
      <dsp:nvSpPr>
        <dsp:cNvPr id="0" name=""/>
        <dsp:cNvSpPr/>
      </dsp:nvSpPr>
      <dsp:spPr>
        <a:xfrm>
          <a:off x="4836668" y="858534"/>
          <a:ext cx="1386500" cy="1386500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hueOff val="-14215417"/>
                <a:satOff val="8079"/>
                <a:lumOff val="-6667"/>
                <a:alphaOff val="0"/>
                <a:shade val="22000"/>
                <a:satMod val="160000"/>
              </a:schemeClr>
              <a:schemeClr val="accent5">
                <a:hueOff val="-14215417"/>
                <a:satOff val="8079"/>
                <a:lumOff val="-6667"/>
                <a:alphaOff val="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родитель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4836668" y="858534"/>
        <a:ext cx="1386500" cy="1386500"/>
      </dsp:txXfrm>
    </dsp:sp>
    <dsp:sp modelId="{8B047290-985A-4E36-9DF0-02683DC9A4F8}">
      <dsp:nvSpPr>
        <dsp:cNvPr id="0" name=""/>
        <dsp:cNvSpPr/>
      </dsp:nvSpPr>
      <dsp:spPr>
        <a:xfrm>
          <a:off x="6335752" y="1149699"/>
          <a:ext cx="804170" cy="804170"/>
        </a:xfrm>
        <a:prstGeom prst="mathEqual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hueOff val="-21323124"/>
                <a:satOff val="12119"/>
                <a:lumOff val="-10000"/>
                <a:alphaOff val="0"/>
                <a:shade val="22000"/>
                <a:satMod val="160000"/>
              </a:schemeClr>
              <a:schemeClr val="accent5">
                <a:hueOff val="-21323124"/>
                <a:satOff val="12119"/>
                <a:lumOff val="-10000"/>
                <a:alphaOff val="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6335752" y="1149699"/>
        <a:ext cx="804170" cy="804170"/>
      </dsp:txXfrm>
    </dsp:sp>
    <dsp:sp modelId="{6E222F48-E5BC-43A8-9DE5-44CC2ED06AEB}">
      <dsp:nvSpPr>
        <dsp:cNvPr id="0" name=""/>
        <dsp:cNvSpPr/>
      </dsp:nvSpPr>
      <dsp:spPr>
        <a:xfrm>
          <a:off x="7252506" y="858534"/>
          <a:ext cx="1386500" cy="1386500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hueOff val="-21323124"/>
                <a:satOff val="12119"/>
                <a:lumOff val="-10000"/>
                <a:alphaOff val="0"/>
                <a:shade val="22000"/>
                <a:satMod val="160000"/>
              </a:schemeClr>
              <a:schemeClr val="accent5">
                <a:hueOff val="-21323124"/>
                <a:satOff val="12119"/>
                <a:lumOff val="-10000"/>
                <a:alphaOff val="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школа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7252506" y="858534"/>
        <a:ext cx="1386500" cy="1386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4BB8BD44-82B9-44CB-9FC3-B01E5D2878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 useBgFill="1">
        <p:nvSpPr>
          <p:cNvPr id="5" name="Скругленный прямоугольник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785E8BD-2EA9-4EB4-B479-29209A9157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86839-79BF-47DC-BBBE-CBAB079BB3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DCF14-A8CB-42BF-8AAD-EAC0C58DB9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B2F49-0017-4877-8862-67A999CA1B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 useBgFill="1">
        <p:nvSpPr>
          <p:cNvPr id="5" name="Скругленный прямоугольник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D6DAD-6389-4FB6-9D1C-C9E05A927F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7631D-1024-44B2-A04C-B59EC694BC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AD8E3-A086-407B-8534-50AF05E774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02ED0-7A3E-47F8-9947-C8D8487804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64594-3C8F-4ED6-BEC6-725731E28E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 useBgFill="1">
        <p:nvSpPr>
          <p:cNvPr id="6" name="Скругленный прямоугольник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E5D40-F3DB-48D0-8923-161158F5A2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B4BC9-6C15-4749-AD37-BD23AAEFC1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052" name="Заголовок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3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4DC7EB01-BD3A-4A56-99C6-4C824ECE9E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37" r:id="rId2"/>
    <p:sldLayoutId id="2147483945" r:id="rId3"/>
    <p:sldLayoutId id="2147483938" r:id="rId4"/>
    <p:sldLayoutId id="2147483939" r:id="rId5"/>
    <p:sldLayoutId id="2147483940" r:id="rId6"/>
    <p:sldLayoutId id="2147483941" r:id="rId7"/>
    <p:sldLayoutId id="2147483946" r:id="rId8"/>
    <p:sldLayoutId id="2147483947" r:id="rId9"/>
    <p:sldLayoutId id="2147483942" r:id="rId10"/>
    <p:sldLayoutId id="2147483943" r:id="rId11"/>
  </p:sldLayoutIdLst>
  <p:transition spd="med">
    <p:pull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5.jpeg"/><Relationship Id="rId7" Type="http://schemas.openxmlformats.org/officeDocument/2006/relationships/diagramLayout" Target="../diagrams/layou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1.xml"/><Relationship Id="rId5" Type="http://schemas.openxmlformats.org/officeDocument/2006/relationships/image" Target="../media/image7.jpeg"/><Relationship Id="rId10" Type="http://schemas.microsoft.com/office/2007/relationships/diagramDrawing" Target="../diagrams/drawing1.xml"/><Relationship Id="rId4" Type="http://schemas.openxmlformats.org/officeDocument/2006/relationships/image" Target="../media/image6.jpeg"/><Relationship Id="rId9" Type="http://schemas.openxmlformats.org/officeDocument/2006/relationships/diagramColors" Target="../diagrams/colors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2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76" y="274638"/>
            <a:ext cx="4143404" cy="329723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i="1" dirty="0" smtClean="0">
                <a:solidFill>
                  <a:srgbClr val="0033CC"/>
                </a:solidFill>
                <a:latin typeface="Times New Roman" pitchFamily="18" charset="0"/>
              </a:rPr>
              <a:t>     Педагогический </a:t>
            </a:r>
            <a:br>
              <a:rPr lang="ru-RU" sz="4800" b="1" i="1" dirty="0" smtClean="0">
                <a:solidFill>
                  <a:srgbClr val="0033CC"/>
                </a:solidFill>
                <a:latin typeface="Times New Roman" pitchFamily="18" charset="0"/>
              </a:rPr>
            </a:br>
            <a:r>
              <a:rPr lang="ru-RU" sz="4800" b="1" i="1" dirty="0" smtClean="0">
                <a:solidFill>
                  <a:srgbClr val="0033CC"/>
                </a:solidFill>
                <a:latin typeface="Times New Roman" pitchFamily="18" charset="0"/>
              </a:rPr>
              <a:t>совет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900" i="1" dirty="0" smtClean="0">
              <a:solidFill>
                <a:srgbClr val="FFFF99"/>
              </a:solidFill>
            </a:endParaRPr>
          </a:p>
        </p:txBody>
      </p:sp>
      <p:sp>
        <p:nvSpPr>
          <p:cNvPr id="7172" name="Содержимое 11"/>
          <p:cNvSpPr>
            <a:spLocks noGrp="1"/>
          </p:cNvSpPr>
          <p:nvPr>
            <p:ph sz="quarter" idx="1"/>
          </p:nvPr>
        </p:nvSpPr>
        <p:spPr>
          <a:xfrm>
            <a:off x="457200" y="3286125"/>
            <a:ext cx="8229600" cy="2840038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173" name="Rectangle 6"/>
          <p:cNvSpPr>
            <a:spLocks noChangeArrowheads="1"/>
          </p:cNvSpPr>
          <p:nvPr/>
        </p:nvSpPr>
        <p:spPr bwMode="ltGray">
          <a:xfrm>
            <a:off x="285720" y="1496960"/>
            <a:ext cx="8858280" cy="621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ru-RU" sz="5400" b="1" i="1" dirty="0">
                <a:solidFill>
                  <a:srgbClr val="0033CC"/>
                </a:solidFill>
                <a:latin typeface="Times New Roman" pitchFamily="18" charset="0"/>
              </a:rPr>
              <a:t>     </a:t>
            </a:r>
          </a:p>
          <a:p>
            <a:pPr eaLnBrk="1" hangingPunct="1"/>
            <a:endParaRPr lang="ru-RU" sz="5400" b="1" i="1" dirty="0">
              <a:solidFill>
                <a:srgbClr val="0033CC"/>
              </a:solidFill>
              <a:latin typeface="Times New Roman" pitchFamily="18" charset="0"/>
            </a:endParaRPr>
          </a:p>
          <a:p>
            <a:pPr eaLnBrk="1" hangingPunct="1"/>
            <a:r>
              <a:rPr lang="ru-RU" sz="5400" b="1" i="1" dirty="0">
                <a:solidFill>
                  <a:srgbClr val="0033CC"/>
                </a:solidFill>
                <a:latin typeface="Times New Roman" pitchFamily="18" charset="0"/>
              </a:rPr>
              <a:t>        </a:t>
            </a:r>
            <a:endParaRPr lang="ru-RU" sz="2200" b="1" i="1" dirty="0">
              <a:solidFill>
                <a:srgbClr val="0033CC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ru-RU" sz="2200" b="1" i="1" dirty="0">
                <a:solidFill>
                  <a:srgbClr val="0033CC"/>
                </a:solidFill>
                <a:latin typeface="Times New Roman" pitchFamily="18" charset="0"/>
              </a:rPr>
              <a:t>     </a:t>
            </a:r>
            <a:endParaRPr lang="ru-RU" sz="5400" b="1" i="1" dirty="0">
              <a:solidFill>
                <a:srgbClr val="0033CC"/>
              </a:solidFill>
              <a:latin typeface="Times New Roman" pitchFamily="18" charset="0"/>
            </a:endParaRPr>
          </a:p>
          <a:p>
            <a:pPr eaLnBrk="1" hangingPunct="1"/>
            <a:r>
              <a:rPr lang="ru-RU" sz="2500" b="1" i="1" dirty="0">
                <a:latin typeface="Georgia" pitchFamily="18" charset="0"/>
              </a:rPr>
              <a:t>«Пути эффективного взаимодействия в режиме </a:t>
            </a:r>
            <a:endParaRPr lang="ru-RU" sz="2500" i="1" dirty="0">
              <a:latin typeface="Georgia" pitchFamily="18" charset="0"/>
            </a:endParaRPr>
          </a:p>
          <a:p>
            <a:r>
              <a:rPr lang="ru-RU" sz="2500" b="1" i="1" dirty="0">
                <a:latin typeface="Georgia" pitchFamily="18" charset="0"/>
              </a:rPr>
              <a:t>     УЧИТЕЛЬ – </a:t>
            </a:r>
            <a:r>
              <a:rPr lang="ru-RU" sz="2500" b="1" i="1" dirty="0" smtClean="0">
                <a:latin typeface="Georgia" pitchFamily="18" charset="0"/>
              </a:rPr>
              <a:t>УЧЕНИК, УЧЕНИК </a:t>
            </a:r>
            <a:r>
              <a:rPr lang="ru-RU" sz="2500" b="1" i="1" dirty="0">
                <a:latin typeface="Georgia" pitchFamily="18" charset="0"/>
              </a:rPr>
              <a:t>– </a:t>
            </a:r>
            <a:r>
              <a:rPr lang="ru-RU" sz="2500" b="1" i="1" dirty="0" smtClean="0">
                <a:latin typeface="Georgia" pitchFamily="18" charset="0"/>
              </a:rPr>
              <a:t>УЧЕНИК,УЧЕНИК- РОДИТЕЛЬ, РОДИТЕЛЬ - УЧИТЕЛЬ»</a:t>
            </a:r>
            <a:endParaRPr lang="ru-RU" sz="2500" i="1" dirty="0">
              <a:latin typeface="Georgia" pitchFamily="18" charset="0"/>
            </a:endParaRPr>
          </a:p>
          <a:p>
            <a:r>
              <a:rPr lang="ru-RU" sz="2500" i="1" dirty="0">
                <a:latin typeface="Georgia" pitchFamily="18" charset="0"/>
              </a:rPr>
              <a:t> </a:t>
            </a:r>
          </a:p>
          <a:p>
            <a:r>
              <a:rPr lang="ru-RU" sz="3600" dirty="0"/>
              <a:t>                                                                                       </a:t>
            </a:r>
            <a:endParaRPr lang="ru-RU" sz="3600" dirty="0">
              <a:solidFill>
                <a:srgbClr val="FFFF00"/>
              </a:solidFill>
              <a:latin typeface="Times New Roman" pitchFamily="18" charset="0"/>
            </a:endParaRPr>
          </a:p>
          <a:p>
            <a:pPr eaLnBrk="1" hangingPunct="1"/>
            <a:r>
              <a:rPr lang="ru-RU" sz="2800" dirty="0">
                <a:solidFill>
                  <a:srgbClr val="FFFF00"/>
                </a:solidFill>
                <a:latin typeface="Times New Roman" pitchFamily="18" charset="0"/>
              </a:rPr>
              <a:t>.</a:t>
            </a:r>
          </a:p>
        </p:txBody>
      </p:sp>
      <p:pic>
        <p:nvPicPr>
          <p:cNvPr id="7" name="Рисунок 3" descr="общение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00042"/>
            <a:ext cx="4071934" cy="3053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3"/>
          <p:cNvSpPr>
            <a:spLocks noGrp="1"/>
          </p:cNvSpPr>
          <p:nvPr>
            <p:ph type="title"/>
          </p:nvPr>
        </p:nvSpPr>
        <p:spPr>
          <a:xfrm>
            <a:off x="285750" y="273050"/>
            <a:ext cx="8643938" cy="1798638"/>
          </a:xfrm>
        </p:spPr>
        <p:txBody>
          <a:bodyPr/>
          <a:lstStyle/>
          <a:p>
            <a:pPr eaLnBrk="1" hangingPunct="1"/>
            <a:r>
              <a:rPr lang="ru-RU" sz="1600" b="1" smtClean="0">
                <a:solidFill>
                  <a:srgbClr val="C00000"/>
                </a:solidFill>
                <a:latin typeface="Georgia" pitchFamily="18" charset="0"/>
              </a:rPr>
              <a:t>В процессе педагогического общения </a:t>
            </a:r>
            <a:r>
              <a:rPr lang="ru-RU" sz="1600" b="1" smtClean="0">
                <a:solidFill>
                  <a:schemeClr val="tx1"/>
                </a:solidFill>
                <a:latin typeface="Georgia" pitchFamily="18" charset="0"/>
              </a:rPr>
              <a:t>обеспечивается единство действий участников образовательного процесса (учителя, обучающиеся, родители, администрация), осуществляется их объединение, упорядочивается их целенаправленная деятельность. В общении достигаются взаимопонимание и согласованность действий, поступков, поведения, формируются качества человека как субъекта культуры, познания, труда.</a:t>
            </a:r>
            <a:r>
              <a:rPr lang="ru-RU" sz="2000" b="1" smtClean="0">
                <a:latin typeface="Georgia" pitchFamily="18" charset="0"/>
              </a:rPr>
              <a:t/>
            </a:r>
            <a:br>
              <a:rPr lang="ru-RU" sz="2000" b="1" smtClean="0">
                <a:latin typeface="Georgia" pitchFamily="18" charset="0"/>
              </a:rPr>
            </a:br>
            <a:endParaRPr lang="ru-RU" sz="2000" b="1" smtClean="0">
              <a:latin typeface="Georgia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914400" y="1571625"/>
            <a:ext cx="3733800" cy="857250"/>
          </a:xfrm>
        </p:spPr>
        <p:txBody>
          <a:bodyPr/>
          <a:lstStyle/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C00000"/>
                </a:solidFill>
                <a:latin typeface="Georgia" pitchFamily="18" charset="0"/>
              </a:rPr>
              <a:t>Учитель - ученик</a:t>
            </a:r>
            <a:endParaRPr lang="ru-RU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953000" y="1571625"/>
            <a:ext cx="3733800" cy="4500563"/>
          </a:xfrm>
        </p:spPr>
        <p:txBody>
          <a:bodyPr/>
          <a:lstStyle/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C00000"/>
                </a:solidFill>
                <a:latin typeface="Georgia" pitchFamily="18" charset="0"/>
              </a:rPr>
              <a:t>   </a:t>
            </a: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C00000"/>
                </a:solidFill>
                <a:latin typeface="Georgia" pitchFamily="18" charset="0"/>
              </a:rPr>
              <a:t>Учитель - </a:t>
            </a:r>
            <a:r>
              <a:rPr lang="ru-RU" dirty="0" err="1" smtClean="0">
                <a:solidFill>
                  <a:srgbClr val="C00000"/>
                </a:solidFill>
                <a:latin typeface="Georgia" pitchFamily="18" charset="0"/>
              </a:rPr>
              <a:t>учитель</a:t>
            </a:r>
            <a:endParaRPr lang="ru-RU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9221" name="Picture 2" descr="C:\Documents and Settings\Зарубина\Рабочий стол\фото для педсовета\4648_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50" y="2786063"/>
            <a:ext cx="4357688" cy="3152775"/>
          </a:xfrm>
          <a:noFill/>
        </p:spPr>
      </p:pic>
      <p:pic>
        <p:nvPicPr>
          <p:cNvPr id="9222" name="Picture 3" descr="C:\Documents and Settings\Зарубина\Рабочий стол\фото для педсовета\1295365681_1-2.jpg"/>
          <p:cNvPicPr>
            <a:picLocks noGrp="1" noChangeAspect="1" noChangeArrowheads="1"/>
          </p:cNvPicPr>
          <p:nvPr>
            <p:ph sz="half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86313" y="2286000"/>
            <a:ext cx="4143375" cy="2500313"/>
          </a:xfrm>
          <a:noFill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Documents and Settings\Зарубина\Рабочий стол\фото для педсовета\5ded797f9721eb7cbbacf2b0c33a74e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571480"/>
            <a:ext cx="4929222" cy="4929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243" name="Заголовок 4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798513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C00000"/>
                </a:solidFill>
                <a:latin typeface="Georgia" pitchFamily="18" charset="0"/>
              </a:rPr>
              <a:t>Гуманистическое образование - 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214313" y="1071563"/>
            <a:ext cx="3571875" cy="5054600"/>
          </a:xfrm>
        </p:spPr>
        <p:txBody>
          <a:bodyPr>
            <a:normAutofit fontScale="85000" lnSpcReduction="10000"/>
          </a:bodyPr>
          <a:lstStyle/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latin typeface="Georgia" pitchFamily="18" charset="0"/>
              </a:rPr>
              <a:t>это партнерство детей и взрослых, взаимодействие активных, деятельных и действующих сторон. </a:t>
            </a: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latin typeface="Georgia" pitchFamily="18" charset="0"/>
            </a:endParaRP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atin typeface="Georgia" pitchFamily="18" charset="0"/>
              </a:rPr>
              <a:t>Образовательный процесс </a:t>
            </a:r>
            <a:r>
              <a:rPr lang="ru-RU" dirty="0" smtClean="0">
                <a:latin typeface="Georgia" pitchFamily="18" charset="0"/>
              </a:rPr>
              <a:t>следует представлять себе как сложную систему педагогического взаимодействия.</a:t>
            </a: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latin typeface="Georgia" pitchFamily="18" charset="0"/>
            </a:endParaRP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latin typeface="Georgia" pitchFamily="18" charset="0"/>
              </a:rPr>
              <a:t>При решении образовательных и воспитательных задач с помощью общения налаживаются взаимоотношения, психологические контакты между учителями и детьми, что во многом способствует учебной деятельности; формируется познавательная направленность личности, преодолеваются психологические барьеры, формируются межличностные отношения в ученическом коллективе.</a:t>
            </a: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>
              <a:latin typeface="Georgia" pitchFamily="18" charset="0"/>
            </a:endParaRPr>
          </a:p>
        </p:txBody>
      </p:sp>
      <p:sp>
        <p:nvSpPr>
          <p:cNvPr id="10245" name="Содержимое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smtClean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313" y="214313"/>
          <a:ext cx="4500562" cy="5993892"/>
        </p:xfrm>
        <a:graphic>
          <a:graphicData uri="http://schemas.openxmlformats.org/drawingml/2006/table">
            <a:tbl>
              <a:tblPr/>
              <a:tblGrid>
                <a:gridCol w="4500562"/>
              </a:tblGrid>
              <a:tr h="536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Положительное во взаимоотношениях «ученик» - «учитель»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Со стороны учителя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- в большинстве своем положительное, доброжелательное отношение к ученикам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- желание учителей дать как можно больше знаний учащимся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32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- использование разнообразных форм работы на уроке для того, чтобы повысить учебную мотивацию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15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- положительная работа части классных руководителей со своим классом по вопросам межличностных отношений, взаимоотношений учеников с учителем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- признают, что бывают несправедливы в отношении к ученику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3249" name="Picture 1" descr="D:\Зарубина\Зарубина\2011-2012\о гимназии\школа - картинки, фото\j019859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285860"/>
            <a:ext cx="4240776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313" y="285750"/>
          <a:ext cx="8643937" cy="2740660"/>
        </p:xfrm>
        <a:graphic>
          <a:graphicData uri="http://schemas.openxmlformats.org/drawingml/2006/table">
            <a:tbl>
              <a:tblPr/>
              <a:tblGrid>
                <a:gridCol w="8643937"/>
              </a:tblGrid>
              <a:tr h="246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Положительное во взаимоотношениях «ученик» - «учитель»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Со стороны ученика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- в большинстве своем положительное, доброжелательное отношение к учителям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- желание «завоевать» доверие, расположение, хорошее отношение со стороны учителя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- выполнение требований учителя, классного руководителя (в большинстве)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- доброта  (в большинстве)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- хорошо развиты коммуникативные навыки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0961" name="Picture 1" descr="D:\Зарубина\Зарубина\2011-2012\о гимназии\школа - картинки, фото\15186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2857496"/>
            <a:ext cx="5184288" cy="34242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313" y="214313"/>
          <a:ext cx="5286375" cy="6435090"/>
        </p:xfrm>
        <a:graphic>
          <a:graphicData uri="http://schemas.openxmlformats.org/drawingml/2006/table">
            <a:tbl>
              <a:tblPr/>
              <a:tblGrid>
                <a:gridCol w="5286375"/>
              </a:tblGrid>
              <a:tr h="581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Отрицательное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во взаимоотношениях «ученик» - «учитель»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42749" marR="427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Со стороны учителя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42749" marR="427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- зависимость отношения учителя к ученику (классу) от настроения учителя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42749" marR="427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- частое повышение голоса (крик) учителя в ответ на нарушение дисциплины в классе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42749" marR="427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06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- отсутствие (редкое применение) у учителей дифференцированного подхода к «трудным» ученикам (учащимся из неблагополучных семей, с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девиантным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поведением, низкой успеваемостью или учебной дисциплиной, а также к «избалованным» детям)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42749" marR="427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15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частое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нежелание «понять» ученика, выяснить причину низкой успеваемости или дисциплины. Принятие сразу «репрессивных» мер: «2», вызов родителей, «чтение нотаций» в некорректной форме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42749" marR="427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10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неоправданная затрата времени в начале урока (или по ходу урока) на долгие нравоучения по поводу плохой дисциплины или опоздания на урок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42749" marR="427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часто используемый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авторитарный стиль взаимоотношений с учениками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42749" marR="427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32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- наличие у учителей «любимчиков» и «изгоев» - не одинаковое, субъективное, предвзятое отношение к некоторым ученикам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42749" marR="427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5297" name="Picture 1" descr="D:\Зарубина\Зарубина\2011-2012\о гимназии\школа - картинки, фото\images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500042"/>
            <a:ext cx="3372255" cy="46434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50" y="285750"/>
          <a:ext cx="4429125" cy="4500563"/>
        </p:xfrm>
        <a:graphic>
          <a:graphicData uri="http://schemas.openxmlformats.org/drawingml/2006/table">
            <a:tbl>
              <a:tblPr/>
              <a:tblGrid>
                <a:gridCol w="4429125"/>
              </a:tblGrid>
              <a:tr h="955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Отрицательное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во взаимоотношениях «ученик» - «учитель»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Со стороны ученика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33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- нарушение дисциплины, невыполнение требований учителя, классного руководителя, приводимое к конфликтным ситуациям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65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- провоцирование (в большинстве случаев) конфликтной ситуации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75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- равнодушие к труду учителя, его состоянию, его просьбам или требованиям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4273" name="Picture 1" descr="D:\Зарубина\Зарубина\2011-2012\о гимназии\фото для Ксюши\картинки школы\Безымянный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285728"/>
            <a:ext cx="3429024" cy="48986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786313" y="274638"/>
            <a:ext cx="3900487" cy="654050"/>
          </a:xfrm>
        </p:spPr>
        <p:txBody>
          <a:bodyPr/>
          <a:lstStyle/>
          <a:p>
            <a:pPr algn="ctr" eaLnBrk="1" hangingPunct="1"/>
            <a:endParaRPr lang="ru-RU" sz="2000" b="1" smtClean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18434" name="Picture 2" descr="C:\Documents and Settings\Зарубина\Рабочий стол\фото для педсовета\12_0k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857232"/>
            <a:ext cx="4214842" cy="43277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12292" name="Текст 3"/>
          <p:cNvSpPr>
            <a:spLocks noGrp="1"/>
          </p:cNvSpPr>
          <p:nvPr>
            <p:ph sz="quarter" idx="2"/>
          </p:nvPr>
        </p:nvSpPr>
        <p:spPr>
          <a:xfrm>
            <a:off x="4648200" y="1000125"/>
            <a:ext cx="4210050" cy="535781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1600" smtClean="0">
                <a:latin typeface="Georgia" pitchFamily="18" charset="0"/>
              </a:rPr>
              <a:t>       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1600" smtClean="0">
                <a:latin typeface="Georgia" pitchFamily="18" charset="0"/>
              </a:rPr>
              <a:t>         </a:t>
            </a:r>
            <a:r>
              <a:rPr lang="ru-RU" sz="1600" b="1" smtClean="0">
                <a:solidFill>
                  <a:srgbClr val="C00000"/>
                </a:solidFill>
                <a:latin typeface="Georgia" pitchFamily="18" charset="0"/>
              </a:rPr>
              <a:t>Задача учителя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b="1" smtClean="0">
                <a:solidFill>
                  <a:srgbClr val="C00000"/>
                </a:solidFill>
                <a:latin typeface="Georgia" pitchFamily="18" charset="0"/>
              </a:rPr>
              <a:t>     </a:t>
            </a:r>
            <a:r>
              <a:rPr lang="ru-RU" sz="1600" smtClean="0">
                <a:latin typeface="Georgia" pitchFamily="18" charset="0"/>
              </a:rPr>
              <a:t>Для того, чтобы  не допускать проблем в общении между учителями и учениками, найти выход из уже сложившихся конфликтных ситуаций, именно учителю важно найти ответы на вопросы, возникающие часто из-за трудностей и, возможно, неудач в педагогическом общении: от чего зависит успех в общении, почему мы не всегда понимаем друг друга, чем объяснить неожиданную реакцию партнера по общению, почему учебный материал, который, казалось бы, предельно четко и понятно объяснил учитель, остается не усвоенным учащимся, как найти путь к взаимопониманию.</a:t>
            </a:r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2612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C00000"/>
                </a:solidFill>
                <a:latin typeface="Georgia" pitchFamily="18" charset="0"/>
              </a:rPr>
              <a:t>Роль учителя в педагогическом общении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75" y="928688"/>
            <a:ext cx="4929188" cy="5715000"/>
          </a:xfrm>
        </p:spPr>
        <p:txBody>
          <a:bodyPr>
            <a:normAutofit fontScale="62500" lnSpcReduction="20000"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Педагогическое общение</a:t>
            </a:r>
            <a:r>
              <a:rPr lang="ru-RU" dirty="0" smtClean="0"/>
              <a:t> —направленно     на      создание      благоприятного психологического климата в коллективе, способствующего более полному </a:t>
            </a:r>
            <a:r>
              <a:rPr lang="ru-RU" b="1" dirty="0" smtClean="0"/>
              <a:t>развитию </a:t>
            </a:r>
            <a:r>
              <a:rPr lang="ru-RU" dirty="0" smtClean="0"/>
              <a:t>личности. 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Педагогическое общение способствует познанию, обмену информацией, организации деятельности, обмену ролями, сопереживанию, самоутверждению. Информационная функция обеспечивает процесс обмена материальными и духовными ценностями, создает условия для развития положительной мотивации учебно-воспитательного процесса, формирует обстановку поиска и размышлений.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Содействуя самоутверждению личности, педагог выполняет сложную задачу - способствует созданию школьником своего Я, ощущению своей личностной значимости, формированию адекватной самооценки и перспективы личности, уровня ее притязаний. Реализация такой важной функции общения, как сопереживание, обеспечивает условия для понимания чувств другого человека, для формирования способности становиться на точку зрения собеседника, что нормализует отношения в классе. Учителю важно понять ребенка, его потребности, чтобы осуществлять взаимодействие исходя из его представлений.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20482" name="Picture 2" descr="C:\Documents and Settings\Зарубина\Рабочий стол\фото для педсовета\christart203600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43504" y="1285860"/>
            <a:ext cx="3749675" cy="3722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ru-RU" sz="2400" b="1" smtClean="0">
                <a:solidFill>
                  <a:srgbClr val="C00000"/>
                </a:solidFill>
                <a:latin typeface="Georgia" pitchFamily="18" charset="0"/>
              </a:rPr>
              <a:t>Типология педагогического взаимодействия                     </a:t>
            </a:r>
            <a:r>
              <a:rPr lang="ru-RU" sz="1800" b="1" smtClean="0">
                <a:solidFill>
                  <a:srgbClr val="C00000"/>
                </a:solidFill>
                <a:latin typeface="Georgia" pitchFamily="18" charset="0"/>
              </a:rPr>
              <a:t>(Л. В. Байбородова ) </a:t>
            </a:r>
          </a:p>
        </p:txBody>
      </p:sp>
      <p:sp>
        <p:nvSpPr>
          <p:cNvPr id="18435" name="Содержимое 3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675" cy="4572000"/>
          </a:xfrm>
        </p:spPr>
        <p:txBody>
          <a:bodyPr/>
          <a:lstStyle/>
          <a:p>
            <a:pPr eaLnBrk="1" hangingPunct="1"/>
            <a:r>
              <a:rPr lang="ru-RU" smtClean="0"/>
              <a:t>сотрудничество, </a:t>
            </a:r>
          </a:p>
          <a:p>
            <a:pPr eaLnBrk="1" hangingPunct="1"/>
            <a:r>
              <a:rPr lang="ru-RU" smtClean="0"/>
              <a:t>диалог, </a:t>
            </a:r>
          </a:p>
          <a:p>
            <a:pPr eaLnBrk="1" hangingPunct="1"/>
            <a:r>
              <a:rPr lang="ru-RU" smtClean="0"/>
              <a:t>опека, </a:t>
            </a:r>
          </a:p>
          <a:p>
            <a:pPr eaLnBrk="1" hangingPunct="1"/>
            <a:r>
              <a:rPr lang="ru-RU" smtClean="0"/>
              <a:t>конфронтация, </a:t>
            </a:r>
          </a:p>
          <a:p>
            <a:pPr eaLnBrk="1" hangingPunct="1"/>
            <a:r>
              <a:rPr lang="ru-RU" smtClean="0"/>
              <a:t>соглашение , </a:t>
            </a:r>
          </a:p>
          <a:p>
            <a:pPr eaLnBrk="1" hangingPunct="1"/>
            <a:r>
              <a:rPr lang="ru-RU" smtClean="0"/>
              <a:t>подавление, </a:t>
            </a:r>
          </a:p>
          <a:p>
            <a:pPr eaLnBrk="1" hangingPunct="1"/>
            <a:r>
              <a:rPr lang="ru-RU" smtClean="0"/>
              <a:t>конфликт, </a:t>
            </a:r>
          </a:p>
          <a:p>
            <a:pPr eaLnBrk="1" hangingPunct="1"/>
            <a:r>
              <a:rPr lang="ru-RU" smtClean="0"/>
              <a:t>индифферентность.</a:t>
            </a:r>
          </a:p>
          <a:p>
            <a:pPr eaLnBrk="1" hangingPunct="1"/>
            <a:endParaRPr lang="ru-RU" smtClean="0"/>
          </a:p>
        </p:txBody>
      </p:sp>
      <p:pic>
        <p:nvPicPr>
          <p:cNvPr id="21506" name="Picture 2" descr="C:\Documents and Settings\Зарубина\Рабочий стол\фото для педсовета\8308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60385" y="1500174"/>
            <a:ext cx="4000529" cy="3429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43973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Великие педагоги о проблеме</a:t>
            </a:r>
            <a:endParaRPr lang="ru-RU" sz="24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714375"/>
            <a:ext cx="4786312" cy="5786438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ct val="0"/>
              </a:spcBef>
            </a:pPr>
            <a:endParaRPr lang="ru-RU" sz="1600" smtClean="0">
              <a:latin typeface="Georgia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</a:pPr>
            <a:endParaRPr lang="ru-RU" sz="1600" smtClean="0">
              <a:latin typeface="Georgia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</a:pPr>
            <a:r>
              <a:rPr lang="ru-RU" sz="1600" smtClean="0">
                <a:latin typeface="Georgia" pitchFamily="18" charset="0"/>
              </a:rPr>
              <a:t>С.Т. Шацкий высказывал  мысль, что учитель должен заботиться, не только о содержании своих требований, но и о форме и тоне их предъявления.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</a:pPr>
            <a:r>
              <a:rPr lang="ru-RU" sz="1600" smtClean="0">
                <a:latin typeface="Georgia" pitchFamily="18" charset="0"/>
              </a:rPr>
              <a:t> В.А.Сухомлинский высказывался: «Каждое слово, звучащее в стенах школы, должно быть продуманным, мудрым, целеустремленным, полновесным и – это особенно важно – обращенным к совести живого, конкретного человека, чтобы не было обесценивания слов, чтобы цена слова постоянно возрастала. Пусть каждое слово, произнесенное в школе,  дает плод, а не остается пустоцветом».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</a:pPr>
            <a:endParaRPr lang="ru-RU" sz="1600" smtClean="0">
              <a:latin typeface="Georgia" pitchFamily="18" charset="0"/>
            </a:endParaRPr>
          </a:p>
        </p:txBody>
      </p:sp>
      <p:pic>
        <p:nvPicPr>
          <p:cNvPr id="22530" name="Picture 2" descr="C:\Documents and Settings\Зарубина\Рабочий стол\фото для педсовета\timthumb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0628" y="1071546"/>
            <a:ext cx="3791213" cy="34626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8" descr="школа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2713" y="571500"/>
            <a:ext cx="1411287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Рисунок 7" descr="родители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857250"/>
            <a:ext cx="3024187" cy="14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Рисунок 6" descr="ученик.jpg"/>
          <p:cNvPicPr>
            <a:picLocks noChangeAspect="1"/>
          </p:cNvPicPr>
          <p:nvPr/>
        </p:nvPicPr>
        <p:blipFill>
          <a:blip r:embed="rId4" cstate="print">
            <a:lum bright="10000" contrast="30000"/>
          </a:blip>
          <a:srcRect r="21002"/>
          <a:stretch>
            <a:fillRect/>
          </a:stretch>
        </p:blipFill>
        <p:spPr bwMode="auto">
          <a:xfrm>
            <a:off x="2786063" y="857250"/>
            <a:ext cx="2000250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Рисунок 5" descr="учитель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285875"/>
            <a:ext cx="271462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4643446"/>
            <a:ext cx="8229600" cy="1143000"/>
          </a:xfrm>
        </p:spPr>
        <p:txBody>
          <a:bodyPr rtlCol="0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Взаимоотношения в школе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285720" y="1397000"/>
          <a:ext cx="8643998" cy="3103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929188" y="274638"/>
            <a:ext cx="3757612" cy="582612"/>
          </a:xfrm>
        </p:spPr>
        <p:txBody>
          <a:bodyPr/>
          <a:lstStyle/>
          <a:p>
            <a:pPr algn="ctr"/>
            <a:r>
              <a:rPr lang="ru-RU" b="1" smtClean="0">
                <a:solidFill>
                  <a:srgbClr val="C00000"/>
                </a:solidFill>
                <a:latin typeface="Georgia" pitchFamily="18" charset="0"/>
              </a:rPr>
              <a:t>Стиль</a:t>
            </a:r>
            <a:endParaRPr lang="ru-RU" smtClean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20483" name="Содержимое 2"/>
          <p:cNvSpPr>
            <a:spLocks noGrp="1"/>
          </p:cNvSpPr>
          <p:nvPr>
            <p:ph sz="quarter" idx="1"/>
          </p:nvPr>
        </p:nvSpPr>
        <p:spPr>
          <a:xfrm>
            <a:off x="428625" y="2714625"/>
            <a:ext cx="3643313" cy="3357563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000" smtClean="0">
                <a:latin typeface="Georgia" pitchFamily="18" charset="0"/>
              </a:rPr>
              <a:t>     </a:t>
            </a:r>
            <a:r>
              <a:rPr lang="ru-RU" sz="1800" smtClean="0">
                <a:latin typeface="Georgia" pitchFamily="18" charset="0"/>
              </a:rPr>
              <a:t>Индивидуально типологические особенности взаимодействия учителя и учащихся. Он учитывает особенности коммуникативных возможностей</a:t>
            </a:r>
            <a:r>
              <a:rPr lang="ru-RU" sz="1800" b="1" smtClean="0">
                <a:latin typeface="Georgia" pitchFamily="18" charset="0"/>
              </a:rPr>
              <a:t> </a:t>
            </a:r>
            <a:r>
              <a:rPr lang="ru-RU" sz="1800" smtClean="0">
                <a:latin typeface="Georgia" pitchFamily="18" charset="0"/>
              </a:rPr>
              <a:t>учителя, достигнутый уровень взаимоотношений педагога и воспитанников, творческую индивидуальность педагога, особенности ученического коллектива. </a:t>
            </a:r>
          </a:p>
        </p:txBody>
      </p:sp>
      <p:pic>
        <p:nvPicPr>
          <p:cNvPr id="29699" name="Picture 3" descr="C:\Documents and Settings\Зарубина\Рабочий стол\для педсовета\фото для педсовета\konflikt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7158" y="285728"/>
            <a:ext cx="3749675" cy="21925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700" name="Picture 4" descr="C:\Documents and Settings\Зарубина\Рабочий стол\для педсовета\фото для педсовета\zanjatie-683px-1024p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000108"/>
            <a:ext cx="3634664" cy="51648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439737"/>
          </a:xfrm>
        </p:spPr>
        <p:txBody>
          <a:bodyPr/>
          <a:lstStyle/>
          <a:p>
            <a:pPr algn="ctr"/>
            <a:r>
              <a:rPr lang="ru-RU" sz="2400" b="1" smtClean="0">
                <a:solidFill>
                  <a:srgbClr val="C00000"/>
                </a:solidFill>
                <a:latin typeface="Georgia" pitchFamily="18" charset="0"/>
              </a:rPr>
              <a:t>Стили отношений и взаимодействий</a:t>
            </a:r>
          </a:p>
        </p:txBody>
      </p:sp>
      <p:sp>
        <p:nvSpPr>
          <p:cNvPr id="21507" name="Содержимое 3"/>
          <p:cNvSpPr>
            <a:spLocks noGrp="1"/>
          </p:cNvSpPr>
          <p:nvPr>
            <p:ph sz="quarter" idx="2"/>
          </p:nvPr>
        </p:nvSpPr>
        <p:spPr>
          <a:xfrm>
            <a:off x="4429125" y="714375"/>
            <a:ext cx="4500563" cy="5305425"/>
          </a:xfrm>
        </p:spPr>
        <p:txBody>
          <a:bodyPr/>
          <a:lstStyle/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600" smtClean="0"/>
              <a:t>          В общении выделяются две стороны: </a:t>
            </a:r>
            <a:r>
              <a:rPr lang="ru-RU" sz="1600" u="sng" smtClean="0"/>
              <a:t>отношение и взаимодействие. 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600" b="1" smtClean="0"/>
              <a:t>Отношение</a:t>
            </a:r>
            <a:r>
              <a:rPr lang="ru-RU" sz="1600" smtClean="0"/>
              <a:t> учителя к классу, ученику может быть: 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600" smtClean="0"/>
              <a:t>      -устойчиво-положительным, 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ru-RU" sz="1600" smtClean="0"/>
              <a:t>- неустойчивым, 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ru-RU" sz="1600" smtClean="0"/>
              <a:t>- ситуативно-отрицательным, 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ru-RU" sz="1600" smtClean="0"/>
              <a:t>- устойчиво-отрицательным.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600" smtClean="0"/>
              <a:t>          В психологии разработаны черты социально-психологического портрета педагогов, которым присущи разные </a:t>
            </a:r>
            <a:r>
              <a:rPr lang="ru-RU" sz="1600" b="1" smtClean="0"/>
              <a:t>стили взаимодействия с учащимися: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600" smtClean="0"/>
              <a:t>-авторитарный стиль; 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600" smtClean="0"/>
              <a:t>- демократический стиль; 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600" smtClean="0"/>
              <a:t>- либеральный стиль.</a:t>
            </a:r>
          </a:p>
          <a:p>
            <a:pPr>
              <a:spcBef>
                <a:spcPct val="0"/>
              </a:spcBef>
            </a:pPr>
            <a:endParaRPr lang="ru-RU" sz="1600" smtClean="0"/>
          </a:p>
        </p:txBody>
      </p:sp>
      <p:pic>
        <p:nvPicPr>
          <p:cNvPr id="30723" name="Picture 3" descr="C:\Documents and Settings\Зарубина\Рабочий стол\для педсовета\фото для педсовета\9913_preview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4429132"/>
            <a:ext cx="2571750" cy="2095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2" descr="D:\Зарубина\Зарубина\2011-2012\о гимназии\школа - картинки, фото\168189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928670"/>
            <a:ext cx="3923549" cy="47926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510" name="Содержимое 6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675" cy="4572000"/>
          </a:xfrm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2612"/>
          </a:xfrm>
        </p:spPr>
        <p:txBody>
          <a:bodyPr/>
          <a:lstStyle/>
          <a:p>
            <a:r>
              <a:rPr lang="ru-RU" sz="2800" b="1" smtClean="0">
                <a:solidFill>
                  <a:srgbClr val="C00000"/>
                </a:solidFill>
                <a:latin typeface="Georgia" pitchFamily="18" charset="0"/>
              </a:rPr>
              <a:t>Коммуникативные позиции учителя</a:t>
            </a:r>
          </a:p>
        </p:txBody>
      </p:sp>
      <p:sp>
        <p:nvSpPr>
          <p:cNvPr id="22531" name="Содержимое 2"/>
          <p:cNvSpPr>
            <a:spLocks noGrp="1"/>
          </p:cNvSpPr>
          <p:nvPr>
            <p:ph sz="quarter" idx="1"/>
          </p:nvPr>
        </p:nvSpPr>
        <p:spPr>
          <a:xfrm>
            <a:off x="142875" y="1447800"/>
            <a:ext cx="4521200" cy="4572000"/>
          </a:xfrm>
        </p:spPr>
        <p:txBody>
          <a:bodyPr/>
          <a:lstStyle/>
          <a:p>
            <a:r>
              <a:rPr lang="ru-RU" sz="1400" smtClean="0">
                <a:latin typeface="Georgia" pitchFamily="18" charset="0"/>
              </a:rPr>
              <a:t>В общении с учащимися и их родителями, со своими коллегами, администрацией в  зависимости от условий складывающейся ситуации учитель занимает определенные коммуникативные позиции.</a:t>
            </a:r>
          </a:p>
          <a:p>
            <a:r>
              <a:rPr lang="ru-RU" sz="1400" b="1" smtClean="0">
                <a:latin typeface="Georgia" pitchFamily="18" charset="0"/>
              </a:rPr>
              <a:t>А-позиция — "над". </a:t>
            </a:r>
            <a:r>
              <a:rPr lang="ru-RU" sz="1400" smtClean="0">
                <a:latin typeface="Georgia" pitchFamily="18" charset="0"/>
              </a:rPr>
              <a:t>Активным субъектом общения выступает учитель. Он проявляет инициативу, управляет, контролирует, планирует ситуацию, реализуя свои цели.</a:t>
            </a:r>
          </a:p>
          <a:p>
            <a:r>
              <a:rPr lang="ru-RU" sz="1400" b="1" smtClean="0">
                <a:latin typeface="Georgia" pitchFamily="18" charset="0"/>
              </a:rPr>
              <a:t>Б - позиция — "наравне". </a:t>
            </a:r>
            <a:r>
              <a:rPr lang="ru-RU" sz="1400" smtClean="0">
                <a:latin typeface="Georgia" pitchFamily="18" charset="0"/>
              </a:rPr>
              <a:t>Происходит общение двух равных партнеров, при котором они оба проявляют инициативу и активность, стараются учитывать цели и интересы друг друга, вступают в отношения взаимозависимости.</a:t>
            </a:r>
          </a:p>
          <a:p>
            <a:r>
              <a:rPr lang="ru-RU" sz="1400" b="1" smtClean="0">
                <a:latin typeface="Georgia" pitchFamily="18" charset="0"/>
              </a:rPr>
              <a:t>В-позиция — "под". </a:t>
            </a:r>
            <a:r>
              <a:rPr lang="ru-RU" sz="1400" smtClean="0">
                <a:latin typeface="Georgia" pitchFamily="18" charset="0"/>
              </a:rPr>
              <a:t>Учитель занимает подчиненное положение по отношению к партнеру по общению.</a:t>
            </a:r>
          </a:p>
          <a:p>
            <a:endParaRPr lang="ru-RU" smtClean="0"/>
          </a:p>
        </p:txBody>
      </p:sp>
      <p:pic>
        <p:nvPicPr>
          <p:cNvPr id="33795" name="Picture 3" descr="C:\Documents and Settings\Зарубина\Рабочий стол\для педсовета\фото для педсовета\p193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14876" y="928670"/>
            <a:ext cx="3749675" cy="2503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33796" name="Picture 4" descr="C:\Documents and Settings\Зарубина\Рабочий стол\для педсовета\фото для педсовета\original-13503029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857628"/>
            <a:ext cx="3786214" cy="22717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3555" name="Содержимое 3"/>
          <p:cNvSpPr>
            <a:spLocks noGrp="1"/>
          </p:cNvSpPr>
          <p:nvPr>
            <p:ph sz="quarter" idx="2"/>
          </p:nvPr>
        </p:nvSpPr>
        <p:spPr>
          <a:xfrm>
            <a:off x="3786182" y="1714488"/>
            <a:ext cx="5214943" cy="4305312"/>
          </a:xfrm>
        </p:spPr>
        <p:txBody>
          <a:bodyPr/>
          <a:lstStyle/>
          <a:p>
            <a:pPr>
              <a:spcBef>
                <a:spcPct val="0"/>
              </a:spcBef>
              <a:buFont typeface="Wingdings 2" pitchFamily="18" charset="2"/>
              <a:buNone/>
            </a:pPr>
            <a:endParaRPr lang="ru-RU" sz="2000" dirty="0" smtClean="0">
              <a:latin typeface="Georgia" pitchFamily="18" charset="0"/>
            </a:endParaRP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endParaRPr lang="ru-RU" sz="2000" dirty="0" smtClean="0">
              <a:latin typeface="Georgia" pitchFamily="18" charset="0"/>
            </a:endParaRP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2000" dirty="0" smtClean="0">
                <a:latin typeface="Georgia" pitchFamily="18" charset="0"/>
              </a:rPr>
              <a:t>Низкий  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2000" dirty="0" smtClean="0">
                <a:latin typeface="Georgia" pitchFamily="18" charset="0"/>
              </a:rPr>
              <a:t>   уровень 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2000" dirty="0" smtClean="0">
                <a:latin typeface="Georgia" pitchFamily="18" charset="0"/>
              </a:rPr>
              <a:t>   культуры у родителей 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2000" dirty="0" smtClean="0">
                <a:latin typeface="Georgia" pitchFamily="18" charset="0"/>
              </a:rPr>
              <a:t>  нередко приводит к возникновению </a:t>
            </a:r>
            <a:r>
              <a:rPr lang="ru-RU" sz="2000" b="1" dirty="0" smtClean="0">
                <a:latin typeface="Georgia" pitchFamily="18" charset="0"/>
              </a:rPr>
              <a:t>конфликтных ситуаций</a:t>
            </a:r>
            <a:r>
              <a:rPr lang="ru-RU" sz="2000" dirty="0" smtClean="0">
                <a:latin typeface="Georgia" pitchFamily="18" charset="0"/>
              </a:rPr>
              <a:t>, напряженности в отношениях между учителем и учеником,  целым классом. Успешное разрешение конфликтов зависит от общей психологической грамотности и уровня педагогической культуры учителя.</a:t>
            </a:r>
          </a:p>
          <a:p>
            <a:pPr>
              <a:buFont typeface="Wingdings 2" pitchFamily="18" charset="2"/>
              <a:buNone/>
            </a:pPr>
            <a:endParaRPr lang="ru-RU" sz="2000" dirty="0" smtClean="0"/>
          </a:p>
        </p:txBody>
      </p:sp>
      <p:pic>
        <p:nvPicPr>
          <p:cNvPr id="7" name="Picture 2" descr="C:\Documents and Settings\Зарубина\Рабочий стол\для педсовета\фото для педсовета\11600_original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357950" y="0"/>
            <a:ext cx="2214578" cy="24851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32771" name="Picture 3" descr="C:\Documents and Settings\Зарубина\Рабочий стол\для педсовета\фото для педсовета\kirgudu_deti_18_03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28604"/>
            <a:ext cx="3643338" cy="27359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2772" name="Picture 4" descr="C:\Documents and Settings\Зарубина\Рабочий стол\для педсовета\фото для педсовета\01b5d3b68b5c0e1d42c4ae1f433d656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714752"/>
            <a:ext cx="2857520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2612"/>
          </a:xfrm>
        </p:spPr>
        <p:txBody>
          <a:bodyPr/>
          <a:lstStyle/>
          <a:p>
            <a:pPr algn="ctr"/>
            <a:r>
              <a:rPr lang="ru-RU" sz="2400" b="1" smtClean="0">
                <a:solidFill>
                  <a:srgbClr val="C00000"/>
                </a:solidFill>
                <a:latin typeface="Georgia" pitchFamily="18" charset="0"/>
              </a:rPr>
              <a:t>Моральные нормы</a:t>
            </a:r>
            <a:endParaRPr lang="ru-RU" sz="2400" b="1" smtClean="0">
              <a:solidFill>
                <a:srgbClr val="C00000"/>
              </a:solidFill>
            </a:endParaRPr>
          </a:p>
        </p:txBody>
      </p:sp>
      <p:sp>
        <p:nvSpPr>
          <p:cNvPr id="24579" name="Содержимое 2"/>
          <p:cNvSpPr>
            <a:spLocks noGrp="1"/>
          </p:cNvSpPr>
          <p:nvPr>
            <p:ph sz="quarter" idx="1"/>
          </p:nvPr>
        </p:nvSpPr>
        <p:spPr>
          <a:xfrm>
            <a:off x="285750" y="1447800"/>
            <a:ext cx="3571875" cy="4572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000" dirty="0" smtClean="0">
                <a:latin typeface="Georgia" pitchFamily="18" charset="0"/>
              </a:rPr>
              <a:t>          Основными моральными нормами, на которых основываются взаимоотношения  учителя с учениками и родителями, являются: уважение  достоинства каждого из участников общения, доверие, внимательное отношение к  внутреннему миру собеседника, душевная чуткость и доброжелательность.</a:t>
            </a:r>
          </a:p>
          <a:p>
            <a:pPr>
              <a:buFont typeface="Wingdings 2" pitchFamily="18" charset="2"/>
              <a:buNone/>
            </a:pPr>
            <a:endParaRPr lang="ru-RU" dirty="0" smtClean="0"/>
          </a:p>
          <a:p>
            <a:endParaRPr lang="ru-RU" dirty="0" smtClean="0"/>
          </a:p>
        </p:txBody>
      </p:sp>
      <p:pic>
        <p:nvPicPr>
          <p:cNvPr id="34818" name="Picture 2" descr="C:\Documents and Settings\Зарубина\Рабочий стол\для педсовета\фото для педсовета\x_55dffe8a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00496" y="1357298"/>
            <a:ext cx="4724879" cy="3347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5603" name="TextBox 5"/>
          <p:cNvSpPr txBox="1">
            <a:spLocks noChangeArrowheads="1"/>
          </p:cNvSpPr>
          <p:nvPr/>
        </p:nvSpPr>
        <p:spPr bwMode="auto">
          <a:xfrm>
            <a:off x="2714625" y="285750"/>
            <a:ext cx="5715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Georgia" pitchFamily="18" charset="0"/>
              </a:rPr>
              <a:t>- Безусловное принятие ребенка – исходное</a:t>
            </a:r>
            <a:endParaRPr lang="ru-RU" sz="160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714625" y="500063"/>
            <a:ext cx="26431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Georgia" pitchFamily="18" charset="0"/>
              </a:rPr>
              <a:t>положительное</a:t>
            </a:r>
          </a:p>
        </p:txBody>
      </p:sp>
      <p:sp>
        <p:nvSpPr>
          <p:cNvPr id="25605" name="Прямоугольник 8"/>
          <p:cNvSpPr>
            <a:spLocks noChangeArrowheads="1"/>
          </p:cNvSpPr>
          <p:nvPr/>
        </p:nvSpPr>
        <p:spPr bwMode="auto">
          <a:xfrm>
            <a:off x="5000625" y="500063"/>
            <a:ext cx="37861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Georgia" pitchFamily="18" charset="0"/>
              </a:rPr>
              <a:t>отношение к ребенку, </a:t>
            </a:r>
            <a:endParaRPr lang="ru-RU" sz="1600"/>
          </a:p>
        </p:txBody>
      </p:sp>
      <p:sp>
        <p:nvSpPr>
          <p:cNvPr id="25606" name="Прямоугольник 9"/>
          <p:cNvSpPr>
            <a:spLocks noChangeArrowheads="1"/>
          </p:cNvSpPr>
          <p:nvPr/>
        </p:nvSpPr>
        <p:spPr bwMode="auto">
          <a:xfrm>
            <a:off x="2714625" y="714375"/>
            <a:ext cx="27860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Georgia" pitchFamily="18" charset="0"/>
              </a:rPr>
              <a:t>принятие его со всеми его</a:t>
            </a:r>
            <a:endParaRPr lang="ru-RU" sz="1600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5357813" y="714375"/>
            <a:ext cx="37861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Georgia" pitchFamily="18" charset="0"/>
              </a:rPr>
              <a:t>особенностями, недостатками, </a:t>
            </a:r>
            <a:endParaRPr lang="ru-RU" sz="160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714625" y="928688"/>
            <a:ext cx="25003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Georgia" pitchFamily="18" charset="0"/>
              </a:rPr>
              <a:t>промахами, бедами</a:t>
            </a:r>
            <a:r>
              <a:rPr lang="ru-RU" sz="1600">
                <a:latin typeface="Georgia" pitchFamily="18" charset="0"/>
              </a:rPr>
              <a:t>. </a:t>
            </a:r>
            <a:endParaRPr lang="ru-RU" sz="1600"/>
          </a:p>
        </p:txBody>
      </p:sp>
      <p:sp>
        <p:nvSpPr>
          <p:cNvPr id="25609" name="Прямоугольник 12"/>
          <p:cNvSpPr>
            <a:spLocks noChangeArrowheads="1"/>
          </p:cNvSpPr>
          <p:nvPr/>
        </p:nvSpPr>
        <p:spPr bwMode="auto">
          <a:xfrm>
            <a:off x="5072063" y="928688"/>
            <a:ext cx="37861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Georgia" pitchFamily="18" charset="0"/>
              </a:rPr>
              <a:t>Принимать ребенка – значит </a:t>
            </a:r>
            <a:endParaRPr lang="ru-RU" sz="1600"/>
          </a:p>
        </p:txBody>
      </p:sp>
      <p:pic>
        <p:nvPicPr>
          <p:cNvPr id="25610" name="Picture 3" descr="C:\Documents and Settings\Зарубина\Рабочий стол\172509329_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71688"/>
            <a:ext cx="3379788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1" name="Прямоугольник 14"/>
          <p:cNvSpPr>
            <a:spLocks noChangeArrowheads="1"/>
          </p:cNvSpPr>
          <p:nvPr/>
        </p:nvSpPr>
        <p:spPr bwMode="auto">
          <a:xfrm>
            <a:off x="214313" y="285750"/>
            <a:ext cx="24288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C00000"/>
                </a:solidFill>
                <a:latin typeface="Georgia" pitchFamily="18" charset="0"/>
              </a:rPr>
              <a:t>Основные принципы общения с ребенком</a:t>
            </a:r>
            <a:endParaRPr lang="ru-RU" sz="2000"/>
          </a:p>
        </p:txBody>
      </p:sp>
      <p:sp>
        <p:nvSpPr>
          <p:cNvPr id="25612" name="Прямоугольник 15"/>
          <p:cNvSpPr>
            <a:spLocks noChangeArrowheads="1"/>
          </p:cNvSpPr>
          <p:nvPr/>
        </p:nvSpPr>
        <p:spPr bwMode="auto">
          <a:xfrm>
            <a:off x="2714625" y="1143000"/>
            <a:ext cx="2000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Georgia" pitchFamily="18" charset="0"/>
              </a:rPr>
              <a:t>проявлять к нему</a:t>
            </a:r>
            <a:r>
              <a:rPr lang="ru-RU">
                <a:latin typeface="Georgia" pitchFamily="18" charset="0"/>
              </a:rPr>
              <a:t> </a:t>
            </a:r>
            <a:endParaRPr lang="ru-RU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643438" y="1143000"/>
            <a:ext cx="15716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Georgia" pitchFamily="18" charset="0"/>
              </a:rPr>
              <a:t>терпимость</a:t>
            </a:r>
            <a:r>
              <a:rPr lang="ru-RU" sz="1600">
                <a:latin typeface="Georgia" pitchFamily="18" charset="0"/>
              </a:rPr>
              <a:t>, </a:t>
            </a:r>
            <a:endParaRPr lang="ru-RU" sz="1600"/>
          </a:p>
        </p:txBody>
      </p:sp>
      <p:sp>
        <p:nvSpPr>
          <p:cNvPr id="25614" name="Прямоугольник 17"/>
          <p:cNvSpPr>
            <a:spLocks noChangeArrowheads="1"/>
          </p:cNvSpPr>
          <p:nvPr/>
        </p:nvSpPr>
        <p:spPr bwMode="auto">
          <a:xfrm>
            <a:off x="6143625" y="1143000"/>
            <a:ext cx="2714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Georgia" pitchFamily="18" charset="0"/>
              </a:rPr>
              <a:t>стремиться понять его</a:t>
            </a:r>
            <a:r>
              <a:rPr lang="ru-RU">
                <a:latin typeface="Georgia" pitchFamily="18" charset="0"/>
              </a:rPr>
              <a:t> </a:t>
            </a:r>
            <a:endParaRPr lang="ru-RU"/>
          </a:p>
        </p:txBody>
      </p:sp>
      <p:sp>
        <p:nvSpPr>
          <p:cNvPr id="25615" name="Прямоугольник 18"/>
          <p:cNvSpPr>
            <a:spLocks noChangeArrowheads="1"/>
          </p:cNvSpPr>
          <p:nvPr/>
        </p:nvSpPr>
        <p:spPr bwMode="auto">
          <a:xfrm>
            <a:off x="2714625" y="1357313"/>
            <a:ext cx="17145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Georgia" pitchFamily="18" charset="0"/>
              </a:rPr>
              <a:t>и помочь ему.</a:t>
            </a:r>
            <a:endParaRPr lang="ru-RU" sz="1600"/>
          </a:p>
        </p:txBody>
      </p:sp>
      <p:sp>
        <p:nvSpPr>
          <p:cNvPr id="25616" name="Прямоугольник 19"/>
          <p:cNvSpPr>
            <a:spLocks noChangeArrowheads="1"/>
          </p:cNvSpPr>
          <p:nvPr/>
        </p:nvSpPr>
        <p:spPr bwMode="auto">
          <a:xfrm>
            <a:off x="2786063" y="1571625"/>
            <a:ext cx="15001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Georgia" pitchFamily="18" charset="0"/>
              </a:rPr>
              <a:t>- Проявление</a:t>
            </a:r>
            <a:endParaRPr lang="ru-RU" sz="160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4214813" y="1571625"/>
            <a:ext cx="12858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Georgia" pitchFamily="18" charset="0"/>
              </a:rPr>
              <a:t>уважения</a:t>
            </a:r>
            <a:endParaRPr lang="ru-RU" sz="1600"/>
          </a:p>
        </p:txBody>
      </p:sp>
      <p:sp>
        <p:nvSpPr>
          <p:cNvPr id="25618" name="Прямоугольник 21"/>
          <p:cNvSpPr>
            <a:spLocks noChangeArrowheads="1"/>
          </p:cNvSpPr>
          <p:nvPr/>
        </p:nvSpPr>
        <p:spPr bwMode="auto">
          <a:xfrm>
            <a:off x="5500688" y="1571625"/>
            <a:ext cx="3429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Georgia" pitchFamily="18" charset="0"/>
              </a:rPr>
              <a:t>к личности и поддержание </a:t>
            </a:r>
            <a:endParaRPr lang="ru-RU" sz="1600"/>
          </a:p>
        </p:txBody>
      </p:sp>
      <p:sp>
        <p:nvSpPr>
          <p:cNvPr id="25619" name="Прямоугольник 22"/>
          <p:cNvSpPr>
            <a:spLocks noChangeArrowheads="1"/>
          </p:cNvSpPr>
          <p:nvPr/>
        </p:nvSpPr>
        <p:spPr bwMode="auto">
          <a:xfrm>
            <a:off x="2786063" y="1785938"/>
            <a:ext cx="9286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Georgia" pitchFamily="18" charset="0"/>
              </a:rPr>
              <a:t>чувства</a:t>
            </a:r>
            <a:endParaRPr lang="ru-RU" sz="1600"/>
          </a:p>
        </p:txBody>
      </p: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3643313" y="1785938"/>
            <a:ext cx="31432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Georgia" pitchFamily="18" charset="0"/>
              </a:rPr>
              <a:t>собственного достоинства</a:t>
            </a:r>
            <a:r>
              <a:rPr lang="ru-RU" sz="1600">
                <a:latin typeface="Georgia" pitchFamily="18" charset="0"/>
              </a:rPr>
              <a:t> </a:t>
            </a:r>
            <a:endParaRPr lang="ru-RU" sz="1600"/>
          </a:p>
        </p:txBody>
      </p:sp>
      <p:sp>
        <p:nvSpPr>
          <p:cNvPr id="25621" name="Прямоугольник 24"/>
          <p:cNvSpPr>
            <a:spLocks noChangeArrowheads="1"/>
          </p:cNvSpPr>
          <p:nvPr/>
        </p:nvSpPr>
        <p:spPr bwMode="auto">
          <a:xfrm>
            <a:off x="7000875" y="1785938"/>
            <a:ext cx="20002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Georgia" pitchFamily="18" charset="0"/>
              </a:rPr>
              <a:t>в каждом. </a:t>
            </a:r>
            <a:endParaRPr lang="ru-RU" sz="1600"/>
          </a:p>
        </p:txBody>
      </p:sp>
      <p:sp>
        <p:nvSpPr>
          <p:cNvPr id="25622" name="Прямоугольник 25"/>
          <p:cNvSpPr>
            <a:spLocks noChangeArrowheads="1"/>
          </p:cNvSpPr>
          <p:nvPr/>
        </p:nvSpPr>
        <p:spPr bwMode="auto">
          <a:xfrm>
            <a:off x="2786063" y="2000250"/>
            <a:ext cx="61436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Georgia" pitchFamily="18" charset="0"/>
              </a:rPr>
              <a:t>«Уважать – душевно признавать достоинства человека» (В.И.Даль).</a:t>
            </a:r>
          </a:p>
          <a:p>
            <a:r>
              <a:rPr lang="ru-RU" sz="1600">
                <a:latin typeface="Georgia" pitchFamily="18" charset="0"/>
              </a:rPr>
              <a:t>- Осознание и признание права личности быть </a:t>
            </a:r>
            <a:endParaRPr lang="ru-RU" sz="1600"/>
          </a:p>
        </p:txBody>
      </p:sp>
      <p:sp>
        <p:nvSpPr>
          <p:cNvPr id="27" name="Прямоугольник 26"/>
          <p:cNvSpPr>
            <a:spLocks noChangeArrowheads="1"/>
          </p:cNvSpPr>
          <p:nvPr/>
        </p:nvSpPr>
        <p:spPr bwMode="auto">
          <a:xfrm>
            <a:off x="3000375" y="2714625"/>
            <a:ext cx="2717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Georgia" pitchFamily="18" charset="0"/>
              </a:rPr>
              <a:t>непохожей на других</a:t>
            </a:r>
            <a:r>
              <a:rPr lang="ru-RU" sz="1600">
                <a:latin typeface="Georgia" pitchFamily="18" charset="0"/>
              </a:rPr>
              <a:t>.</a:t>
            </a:r>
            <a:endParaRPr lang="ru-RU" sz="1600"/>
          </a:p>
        </p:txBody>
      </p:sp>
      <p:sp>
        <p:nvSpPr>
          <p:cNvPr id="25624" name="Прямоугольник 27"/>
          <p:cNvSpPr>
            <a:spLocks noChangeArrowheads="1"/>
          </p:cNvSpPr>
          <p:nvPr/>
        </p:nvSpPr>
        <p:spPr bwMode="auto">
          <a:xfrm>
            <a:off x="2857500" y="2928938"/>
            <a:ext cx="27860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Georgia" pitchFamily="18" charset="0"/>
              </a:rPr>
              <a:t>- Предоставление права на </a:t>
            </a:r>
            <a:endParaRPr lang="ru-RU" sz="1600"/>
          </a:p>
        </p:txBody>
      </p:sp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5643563" y="2928938"/>
            <a:ext cx="24288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Georgia" pitchFamily="18" charset="0"/>
              </a:rPr>
              <a:t>свободу выбора</a:t>
            </a:r>
            <a:r>
              <a:rPr lang="ru-RU" sz="1600">
                <a:latin typeface="Georgia" pitchFamily="18" charset="0"/>
              </a:rPr>
              <a:t>.</a:t>
            </a:r>
            <a:endParaRPr lang="ru-RU" sz="1600"/>
          </a:p>
        </p:txBody>
      </p:sp>
      <p:sp>
        <p:nvSpPr>
          <p:cNvPr id="25626" name="Прямоугольник 29"/>
          <p:cNvSpPr>
            <a:spLocks noChangeArrowheads="1"/>
          </p:cNvSpPr>
          <p:nvPr/>
        </p:nvSpPr>
        <p:spPr bwMode="auto">
          <a:xfrm>
            <a:off x="2857500" y="3143250"/>
            <a:ext cx="13573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Georgia" pitchFamily="18" charset="0"/>
              </a:rPr>
              <a:t>- Оценка не </a:t>
            </a:r>
            <a:endParaRPr lang="ru-RU" sz="1600"/>
          </a:p>
        </p:txBody>
      </p:sp>
      <p:sp>
        <p:nvSpPr>
          <p:cNvPr id="31" name="Прямоугольник 30"/>
          <p:cNvSpPr>
            <a:spLocks noChangeArrowheads="1"/>
          </p:cNvSpPr>
          <p:nvPr/>
        </p:nvSpPr>
        <p:spPr bwMode="auto">
          <a:xfrm>
            <a:off x="4143375" y="3143250"/>
            <a:ext cx="12858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Georgia" pitchFamily="18" charset="0"/>
              </a:rPr>
              <a:t>личности</a:t>
            </a:r>
            <a:endParaRPr lang="ru-RU" sz="1600"/>
          </a:p>
        </p:txBody>
      </p:sp>
      <p:sp>
        <p:nvSpPr>
          <p:cNvPr id="25628" name="Прямоугольник 31"/>
          <p:cNvSpPr>
            <a:spLocks noChangeArrowheads="1"/>
          </p:cNvSpPr>
          <p:nvPr/>
        </p:nvSpPr>
        <p:spPr bwMode="auto">
          <a:xfrm>
            <a:off x="5357813" y="3143250"/>
            <a:ext cx="15716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Georgia" pitchFamily="18" charset="0"/>
              </a:rPr>
              <a:t>ребенка, а его </a:t>
            </a:r>
            <a:endParaRPr lang="ru-RU" sz="1600"/>
          </a:p>
        </p:txBody>
      </p: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6858000" y="3143250"/>
            <a:ext cx="21431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Georgia" pitchFamily="18" charset="0"/>
              </a:rPr>
              <a:t>деятельности.</a:t>
            </a:r>
            <a:endParaRPr lang="ru-RU" sz="1600"/>
          </a:p>
        </p:txBody>
      </p:sp>
      <p:sp>
        <p:nvSpPr>
          <p:cNvPr id="25630" name="Прямоугольник 33"/>
          <p:cNvSpPr>
            <a:spLocks noChangeArrowheads="1"/>
          </p:cNvSpPr>
          <p:nvPr/>
        </p:nvSpPr>
        <p:spPr bwMode="auto">
          <a:xfrm>
            <a:off x="2857500" y="3357563"/>
            <a:ext cx="26431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Georgia" pitchFamily="18" charset="0"/>
              </a:rPr>
              <a:t>- Владение способностью </a:t>
            </a:r>
            <a:endParaRPr lang="ru-RU" sz="1600"/>
          </a:p>
        </p:txBody>
      </p:sp>
      <p:sp>
        <p:nvSpPr>
          <p:cNvPr id="35" name="Прямоугольник 34"/>
          <p:cNvSpPr>
            <a:spLocks noChangeArrowheads="1"/>
          </p:cNvSpPr>
          <p:nvPr/>
        </p:nvSpPr>
        <p:spPr bwMode="auto">
          <a:xfrm>
            <a:off x="5429250" y="3357563"/>
            <a:ext cx="17145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Georgia" pitchFamily="18" charset="0"/>
              </a:rPr>
              <a:t>чувствовать</a:t>
            </a:r>
            <a:endParaRPr lang="ru-RU" sz="1600"/>
          </a:p>
        </p:txBody>
      </p:sp>
      <p:sp>
        <p:nvSpPr>
          <p:cNvPr id="25632" name="Прямоугольник 35"/>
          <p:cNvSpPr>
            <a:spLocks noChangeArrowheads="1"/>
          </p:cNvSpPr>
          <p:nvPr/>
        </p:nvSpPr>
        <p:spPr bwMode="auto">
          <a:xfrm>
            <a:off x="7072313" y="3357563"/>
            <a:ext cx="15716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Georgia" pitchFamily="18" charset="0"/>
              </a:rPr>
              <a:t>(эмпатия), </a:t>
            </a:r>
            <a:endParaRPr lang="ru-RU" sz="1600"/>
          </a:p>
        </p:txBody>
      </p:sp>
      <p:sp>
        <p:nvSpPr>
          <p:cNvPr id="37" name="Прямоугольник 36"/>
          <p:cNvSpPr>
            <a:spLocks noChangeArrowheads="1"/>
          </p:cNvSpPr>
          <p:nvPr/>
        </p:nvSpPr>
        <p:spPr bwMode="auto">
          <a:xfrm>
            <a:off x="2928938" y="3571875"/>
            <a:ext cx="12858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Georgia" pitchFamily="18" charset="0"/>
              </a:rPr>
              <a:t>понимать</a:t>
            </a:r>
            <a:endParaRPr lang="ru-RU" sz="1600"/>
          </a:p>
        </p:txBody>
      </p:sp>
      <p:sp>
        <p:nvSpPr>
          <p:cNvPr id="25634" name="Прямоугольник 37"/>
          <p:cNvSpPr>
            <a:spLocks noChangeArrowheads="1"/>
          </p:cNvSpPr>
          <p:nvPr/>
        </p:nvSpPr>
        <p:spPr bwMode="auto">
          <a:xfrm>
            <a:off x="4214813" y="3571875"/>
            <a:ext cx="4786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Georgia" pitchFamily="18" charset="0"/>
              </a:rPr>
              <a:t>(</a:t>
            </a:r>
            <a:r>
              <a:rPr lang="ru-RU" sz="1600">
                <a:latin typeface="Georgia" pitchFamily="18" charset="0"/>
              </a:rPr>
              <a:t>индентификация) каждого ребенка, </a:t>
            </a:r>
            <a:endParaRPr lang="ru-RU" sz="1600"/>
          </a:p>
        </p:txBody>
      </p:sp>
      <p:sp>
        <p:nvSpPr>
          <p:cNvPr id="25635" name="Прямоугольник 38"/>
          <p:cNvSpPr>
            <a:spLocks noChangeArrowheads="1"/>
          </p:cNvSpPr>
          <p:nvPr/>
        </p:nvSpPr>
        <p:spPr bwMode="auto">
          <a:xfrm>
            <a:off x="2928938" y="3786188"/>
            <a:ext cx="235743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Georgia" pitchFamily="18" charset="0"/>
              </a:rPr>
              <a:t>смотреть на проблему </a:t>
            </a:r>
            <a:endParaRPr lang="ru-RU" sz="1600"/>
          </a:p>
        </p:txBody>
      </p:sp>
      <p:sp>
        <p:nvSpPr>
          <p:cNvPr id="40" name="Прямоугольник 39"/>
          <p:cNvSpPr>
            <a:spLocks noChangeArrowheads="1"/>
          </p:cNvSpPr>
          <p:nvPr/>
        </p:nvSpPr>
        <p:spPr bwMode="auto">
          <a:xfrm>
            <a:off x="5143500" y="3786188"/>
            <a:ext cx="38576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Georgia" pitchFamily="18" charset="0"/>
              </a:rPr>
              <a:t>его глазами, с его позиции</a:t>
            </a:r>
            <a:r>
              <a:rPr lang="ru-RU" sz="1600">
                <a:latin typeface="Georgia" pitchFamily="18" charset="0"/>
              </a:rPr>
              <a:t>.</a:t>
            </a:r>
            <a:endParaRPr lang="ru-RU" sz="1600"/>
          </a:p>
        </p:txBody>
      </p:sp>
      <p:sp>
        <p:nvSpPr>
          <p:cNvPr id="25637" name="Прямоугольник 40"/>
          <p:cNvSpPr>
            <a:spLocks noChangeArrowheads="1"/>
          </p:cNvSpPr>
          <p:nvPr/>
        </p:nvSpPr>
        <p:spPr bwMode="auto">
          <a:xfrm>
            <a:off x="2928938" y="4000500"/>
            <a:ext cx="26431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Georgia" pitchFamily="18" charset="0"/>
              </a:rPr>
              <a:t>- Возможность учитывать </a:t>
            </a:r>
            <a:endParaRPr lang="ru-RU" sz="1600"/>
          </a:p>
        </p:txBody>
      </p:sp>
      <p:sp>
        <p:nvSpPr>
          <p:cNvPr id="43" name="Прямоугольник 42"/>
          <p:cNvSpPr>
            <a:spLocks noChangeArrowheads="1"/>
          </p:cNvSpPr>
          <p:nvPr/>
        </p:nvSpPr>
        <p:spPr bwMode="auto">
          <a:xfrm>
            <a:off x="2286000" y="4000500"/>
            <a:ext cx="66436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Georgia" pitchFamily="18" charset="0"/>
              </a:rPr>
              <a:t>                                                                индивидуально-</a:t>
            </a:r>
          </a:p>
          <a:p>
            <a:r>
              <a:rPr lang="ru-RU" sz="1600" b="1">
                <a:latin typeface="Georgia" pitchFamily="18" charset="0"/>
              </a:rPr>
              <a:t>            психологические и личностные особенности</a:t>
            </a:r>
            <a:r>
              <a:rPr lang="ru-RU" sz="1600">
                <a:latin typeface="Georgia" pitchFamily="18" charset="0"/>
              </a:rPr>
              <a:t> </a:t>
            </a:r>
            <a:endParaRPr lang="ru-RU" sz="1600"/>
          </a:p>
        </p:txBody>
      </p:sp>
      <p:sp>
        <p:nvSpPr>
          <p:cNvPr id="25639" name="Прямоугольник 43"/>
          <p:cNvSpPr>
            <a:spLocks noChangeArrowheads="1"/>
          </p:cNvSpPr>
          <p:nvPr/>
        </p:nvSpPr>
        <p:spPr bwMode="auto">
          <a:xfrm>
            <a:off x="3000375" y="4429125"/>
            <a:ext cx="1857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Georgia" pitchFamily="18" charset="0"/>
              </a:rPr>
              <a:t>ребенка.</a:t>
            </a:r>
          </a:p>
          <a:p>
            <a:r>
              <a:rPr lang="ru-RU" sz="1600">
                <a:latin typeface="Georgia" pitchFamily="18" charset="0"/>
              </a:rPr>
              <a:t>- Сотрудничество </a:t>
            </a:r>
            <a:endParaRPr lang="ru-RU" sz="1600"/>
          </a:p>
        </p:txBody>
      </p:sp>
      <p:sp>
        <p:nvSpPr>
          <p:cNvPr id="45" name="Прямоугольник 44"/>
          <p:cNvSpPr>
            <a:spLocks noChangeArrowheads="1"/>
          </p:cNvSpPr>
          <p:nvPr/>
        </p:nvSpPr>
        <p:spPr bwMode="auto">
          <a:xfrm>
            <a:off x="4857750" y="4643438"/>
            <a:ext cx="40719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Georgia" pitchFamily="18" charset="0"/>
              </a:rPr>
              <a:t>«учитель-ученик-родитель»</a:t>
            </a:r>
            <a:endParaRPr lang="ru-RU" sz="1600"/>
          </a:p>
        </p:txBody>
      </p:sp>
      <p:sp>
        <p:nvSpPr>
          <p:cNvPr id="25641" name="Прямоугольник 45"/>
          <p:cNvSpPr>
            <a:spLocks noChangeArrowheads="1"/>
          </p:cNvSpPr>
          <p:nvPr/>
        </p:nvSpPr>
        <p:spPr bwMode="auto">
          <a:xfrm>
            <a:off x="3000375" y="4929188"/>
            <a:ext cx="25717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Georgia" pitchFamily="18" charset="0"/>
              </a:rPr>
              <a:t>- Требование к ученику: </a:t>
            </a:r>
            <a:endParaRPr lang="ru-RU" sz="1600"/>
          </a:p>
        </p:txBody>
      </p:sp>
      <p:sp>
        <p:nvSpPr>
          <p:cNvPr id="47" name="Прямоугольник 46"/>
          <p:cNvSpPr>
            <a:spLocks noChangeArrowheads="1"/>
          </p:cNvSpPr>
          <p:nvPr/>
        </p:nvSpPr>
        <p:spPr bwMode="auto">
          <a:xfrm>
            <a:off x="3071813" y="4929188"/>
            <a:ext cx="59293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Georgia" pitchFamily="18" charset="0"/>
              </a:rPr>
              <a:t>                                            включение в учебный процесс, активизация его творческих возможностей, выполнение требований учителя</a:t>
            </a:r>
            <a:r>
              <a:rPr lang="ru-RU" sz="1600">
                <a:latin typeface="Georgia" pitchFamily="18" charset="0"/>
              </a:rPr>
              <a:t>, </a:t>
            </a:r>
            <a:endParaRPr lang="ru-RU" sz="1600"/>
          </a:p>
        </p:txBody>
      </p:sp>
      <p:sp>
        <p:nvSpPr>
          <p:cNvPr id="25643" name="Прямоугольник 47"/>
          <p:cNvSpPr>
            <a:spLocks noChangeArrowheads="1"/>
          </p:cNvSpPr>
          <p:nvPr/>
        </p:nvSpPr>
        <p:spPr bwMode="auto">
          <a:xfrm>
            <a:off x="3071813" y="5643563"/>
            <a:ext cx="58578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Georgia" pitchFamily="18" charset="0"/>
              </a:rPr>
              <a:t>закрепленных в Уставе и других локальных актах </a:t>
            </a:r>
            <a:endParaRPr lang="ru-RU" sz="160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7" grpId="0"/>
      <p:bldP spid="21" grpId="0"/>
      <p:bldP spid="24" grpId="0"/>
      <p:bldP spid="27" grpId="0"/>
      <p:bldP spid="29" grpId="0"/>
      <p:bldP spid="31" grpId="0"/>
      <p:bldP spid="33" grpId="0"/>
      <p:bldP spid="35" grpId="0"/>
      <p:bldP spid="37" grpId="0"/>
      <p:bldP spid="40" grpId="0"/>
      <p:bldP spid="43" grpId="0"/>
      <p:bldP spid="45" grpId="0"/>
      <p:bldP spid="4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214313" y="273050"/>
            <a:ext cx="3000375" cy="1143000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Правила педагогического общения:</a:t>
            </a:r>
            <a:endParaRPr lang="ru-RU" sz="2400" dirty="0" smtClean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26627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6628" name="Содержимое 3"/>
          <p:cNvSpPr>
            <a:spLocks noGrp="1"/>
          </p:cNvSpPr>
          <p:nvPr>
            <p:ph sz="quarter" idx="1"/>
          </p:nvPr>
        </p:nvSpPr>
        <p:spPr>
          <a:xfrm>
            <a:off x="285720" y="1857364"/>
            <a:ext cx="8643968" cy="4714886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ru-RU" sz="1800" dirty="0" smtClean="0">
                <a:latin typeface="Georgia" pitchFamily="18" charset="0"/>
              </a:rPr>
              <a:t>Проявлять педагогический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800" dirty="0" smtClean="0">
                <a:latin typeface="Georgia" pitchFamily="18" charset="0"/>
              </a:rPr>
              <a:t> такт (в каждом конкретном 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800" dirty="0" smtClean="0">
                <a:latin typeface="Georgia" pitchFamily="18" charset="0"/>
              </a:rPr>
              <a:t>случае применять метод,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800" dirty="0" smtClean="0">
                <a:latin typeface="Georgia" pitchFamily="18" charset="0"/>
              </a:rPr>
              <a:t> поддерживающий чувство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800" dirty="0" smtClean="0">
                <a:latin typeface="Georgia" pitchFamily="18" charset="0"/>
              </a:rPr>
              <a:t> достоинства ребенка,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800" dirty="0" smtClean="0">
                <a:latin typeface="Georgia" pitchFamily="18" charset="0"/>
              </a:rPr>
              <a:t> коллеги).</a:t>
            </a:r>
          </a:p>
          <a:p>
            <a:pPr>
              <a:spcBef>
                <a:spcPct val="0"/>
              </a:spcBef>
            </a:pPr>
            <a:r>
              <a:rPr lang="ru-RU" sz="1800" dirty="0" smtClean="0">
                <a:latin typeface="Georgia" pitchFamily="18" charset="0"/>
              </a:rPr>
              <a:t>Уметь:</a:t>
            </a:r>
          </a:p>
          <a:p>
            <a:pPr>
              <a:spcBef>
                <a:spcPct val="0"/>
              </a:spcBef>
            </a:pPr>
            <a:r>
              <a:rPr lang="ru-RU" sz="1800" dirty="0" smtClean="0">
                <a:latin typeface="Georgia" pitchFamily="18" charset="0"/>
              </a:rPr>
              <a:t>по внешним признакам определять состояние ребенка(учителя);</a:t>
            </a:r>
          </a:p>
          <a:p>
            <a:pPr>
              <a:spcBef>
                <a:spcPct val="0"/>
              </a:spcBef>
            </a:pPr>
            <a:r>
              <a:rPr lang="ru-RU" sz="1800" dirty="0" smtClean="0">
                <a:latin typeface="Georgia" pitchFamily="18" charset="0"/>
              </a:rPr>
              <a:t>выслушивать с вниманием и уважением;</a:t>
            </a:r>
          </a:p>
          <a:p>
            <a:pPr>
              <a:spcBef>
                <a:spcPct val="0"/>
              </a:spcBef>
            </a:pPr>
            <a:r>
              <a:rPr lang="ru-RU" sz="1800" dirty="0" smtClean="0">
                <a:latin typeface="Georgia" pitchFamily="18" charset="0"/>
              </a:rPr>
              <a:t>владеть культурой речи (доступность, образность, логичность, лаконичность);</a:t>
            </a:r>
          </a:p>
          <a:p>
            <a:pPr>
              <a:spcBef>
                <a:spcPct val="0"/>
              </a:spcBef>
            </a:pPr>
            <a:r>
              <a:rPr lang="ru-RU" sz="1800" dirty="0" smtClean="0">
                <a:latin typeface="Georgia" pitchFamily="18" charset="0"/>
              </a:rPr>
              <a:t>управлять своим состоянием, чувствами (вытеснение отрицательных мыслей и желаний из сознания; установка на положительное восприятие собеседника; владение приемами длительного включения положительных эмоций);</a:t>
            </a:r>
          </a:p>
          <a:p>
            <a:pPr>
              <a:spcBef>
                <a:spcPct val="0"/>
              </a:spcBef>
            </a:pPr>
            <a:r>
              <a:rPr lang="ru-RU" sz="1800" dirty="0" smtClean="0">
                <a:latin typeface="Georgia" pitchFamily="18" charset="0"/>
              </a:rPr>
              <a:t>поддерживать в ребенке веру в себя, свои силы.</a:t>
            </a:r>
          </a:p>
          <a:p>
            <a:endParaRPr lang="ru-RU" sz="2000" dirty="0" smtClean="0"/>
          </a:p>
        </p:txBody>
      </p:sp>
      <p:pic>
        <p:nvPicPr>
          <p:cNvPr id="6" name="Picture 2" descr="C:\Documents and Settings\Зарубина\Рабочий стол\самрелиз!\x_1cc68a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214290"/>
            <a:ext cx="4371577" cy="3267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74638"/>
            <a:ext cx="7829576" cy="582594"/>
          </a:xfrm>
        </p:spPr>
        <p:txBody>
          <a:bodyPr rtlCol="0"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проблемные  ситуации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928671"/>
            <a:ext cx="3571900" cy="207170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2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/>
              <a:t>Ситуация №1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/>
              <a:t>Сын возвращается из школы, в сердцах бросает на пол портфель, на вопрос отца отвечает: «Больше я туда не пойду!» Обычная реакция: как это ты не пойдёшь в школу?!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4876" y="1000109"/>
            <a:ext cx="3971924" cy="20002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2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/>
              <a:t>Ситуация №2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/>
              <a:t>Ученик (с мрачным видом классному руководителю) «Не буду больше дружить с Петей!» Обычная реакция: Что случилось? Ты на него обиделся?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14348" y="5286388"/>
            <a:ext cx="771527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>
                <a:latin typeface="Calibri" pitchFamily="34" charset="0"/>
              </a:rPr>
              <a:t>Скажите, что последует дальше?</a:t>
            </a:r>
          </a:p>
          <a:p>
            <a:r>
              <a:rPr lang="ru-RU" sz="2400" dirty="0">
                <a:latin typeface="Calibri" pitchFamily="34" charset="0"/>
              </a:rPr>
              <a:t>А как надо поступить, чтобы конфликт не углублялся?</a:t>
            </a:r>
          </a:p>
          <a:p>
            <a:r>
              <a:rPr lang="ru-RU" sz="2400" dirty="0">
                <a:latin typeface="Calibri" pitchFamily="34" charset="0"/>
              </a:rPr>
              <a:t>Применить технику активного слушания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3286124"/>
            <a:ext cx="3429024" cy="19288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Ситуация №3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Учитель вызывает ученика к доске.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Тот пререкается, отказывается выходить.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86314" y="3286124"/>
            <a:ext cx="3429024" cy="19288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Ситуация №4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Учитель вызывает  на разговор родителей ученика 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Те , придя в школу, начинают высказывать претензии по поводу повышения голоса на их ребенка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Documents and Settings\Зарубина\Рабочий стол\0_6b904_5e2d458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0"/>
            <a:ext cx="7000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Documents and Settings\Зарубина\Рабочий стол\1336623368_motivat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350"/>
            <a:ext cx="91440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786322"/>
            <a:ext cx="8229600" cy="1143000"/>
          </a:xfrm>
        </p:spPr>
        <p:txBody>
          <a:bodyPr rtlCol="0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Результаты опроса учащихся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1026" name="Диаграмма 2"/>
          <p:cNvGraphicFramePr>
            <a:graphicFrameLocks/>
          </p:cNvGraphicFramePr>
          <p:nvPr/>
        </p:nvGraphicFramePr>
        <p:xfrm>
          <a:off x="1500188" y="285750"/>
          <a:ext cx="6096000" cy="4064000"/>
        </p:xfrm>
        <a:graphic>
          <a:graphicData uri="http://schemas.openxmlformats.org/presentationml/2006/ole">
            <p:oleObj spid="_x0000_s19458" r:id="rId3" imgW="6096528" imgH="4066384" progId="Excel.Sheet.8">
              <p:embed/>
            </p:oleObj>
          </a:graphicData>
        </a:graphic>
      </p:graphicFrame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Documents and Settings\Зарубина\Рабочий стол\motivator-523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63" y="19050"/>
            <a:ext cx="6567487" cy="681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Documents and Settings\Зарубина\Рабочий стол\motivator-5255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450"/>
            <a:ext cx="9144000" cy="681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Documents and Settings\Зарубина\Рабочий стол\0_6b905_49591b17_X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75" y="44450"/>
            <a:ext cx="5175250" cy="681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Documents and Settings\Зарубина\Рабочий стол\motivator-89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050"/>
            <a:ext cx="91440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ChangeArrowheads="1"/>
          </p:cNvSpPr>
          <p:nvPr/>
        </p:nvSpPr>
        <p:spPr bwMode="auto">
          <a:xfrm>
            <a:off x="428596" y="3638669"/>
            <a:ext cx="742955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</a:rPr>
              <a:t>Педагогическому коллективу продолжить работу по изучению взаимоотношений в режиме : 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</a:rPr>
              <a:t>«</a:t>
            </a:r>
            <a:r>
              <a:rPr lang="ru-RU" sz="2400" b="1" dirty="0" err="1" smtClean="0">
                <a:latin typeface="Times New Roman" pitchFamily="18" charset="0"/>
              </a:rPr>
              <a:t>Учитель-ученик-родитель-учитель</a:t>
            </a:r>
            <a:r>
              <a:rPr lang="ru-RU" sz="2400" b="1" dirty="0" smtClean="0">
                <a:latin typeface="Times New Roman" pitchFamily="18" charset="0"/>
              </a:rPr>
              <a:t>».</a:t>
            </a:r>
            <a:endParaRPr lang="ru-RU" sz="2400" b="1" dirty="0"/>
          </a:p>
        </p:txBody>
      </p:sp>
      <p:pic>
        <p:nvPicPr>
          <p:cNvPr id="18435" name="Picture 3" descr="http://copypast.ru/foto9/2644/shko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7166"/>
            <a:ext cx="4024433" cy="3019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14348" y="2714620"/>
            <a:ext cx="4500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33CC"/>
                </a:solidFill>
                <a:latin typeface="Royal Times New Roman" pitchFamily="18" charset="0"/>
              </a:rPr>
              <a:t>РЕШЕНИЕ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797040"/>
          </a:xfrm>
        </p:spPr>
        <p:txBody>
          <a:bodyPr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Какие трудности в общении с родителями ты испытываешь?</a:t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2000240"/>
            <a:ext cx="7972452" cy="4019560"/>
          </a:xfrm>
        </p:spPr>
        <p:txBody>
          <a:bodyPr/>
          <a:lstStyle/>
          <a:p>
            <a:pPr eaLnBrk="1" hangingPunct="1"/>
            <a:r>
              <a:rPr lang="ru-RU" b="1" dirty="0" smtClean="0"/>
              <a:t>Не испытываю трудностей – 12 человек (48%)</a:t>
            </a:r>
          </a:p>
          <a:p>
            <a:pPr eaLnBrk="1" hangingPunct="1"/>
            <a:r>
              <a:rPr lang="ru-RU" b="1" dirty="0" smtClean="0"/>
              <a:t>Непонимание – 7 человек</a:t>
            </a:r>
          </a:p>
          <a:p>
            <a:pPr eaLnBrk="1" hangingPunct="1"/>
            <a:r>
              <a:rPr lang="ru-RU" b="1" dirty="0" smtClean="0"/>
              <a:t>Обижают – 2 человека</a:t>
            </a:r>
          </a:p>
          <a:p>
            <a:pPr eaLnBrk="1" hangingPunct="1"/>
            <a:r>
              <a:rPr lang="ru-RU" b="1" dirty="0" smtClean="0"/>
              <a:t>Редко вижу – 1 человек</a:t>
            </a:r>
          </a:p>
          <a:p>
            <a:pPr eaLnBrk="1" hangingPunct="1"/>
            <a:r>
              <a:rPr lang="ru-RU" b="1" dirty="0" smtClean="0"/>
              <a:t>Чрезмерная опека – 1 человек</a:t>
            </a:r>
          </a:p>
          <a:p>
            <a:pPr eaLnBrk="1" hangingPunct="1"/>
            <a:r>
              <a:rPr lang="ru-RU" b="1" dirty="0" smtClean="0"/>
              <a:t>Все конфликты по моей вине – 1 человек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Какие трудности в общении с учителями ты испытываешь?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614738"/>
          </a:xfrm>
        </p:spPr>
        <p:txBody>
          <a:bodyPr/>
          <a:lstStyle/>
          <a:p>
            <a:pPr eaLnBrk="1" hangingPunct="1"/>
            <a:r>
              <a:rPr lang="ru-RU" b="1" smtClean="0"/>
              <a:t>Нет проблем – 11 человек</a:t>
            </a:r>
          </a:p>
          <a:p>
            <a:pPr eaLnBrk="1" hangingPunct="1"/>
            <a:r>
              <a:rPr lang="ru-RU" b="1" smtClean="0"/>
              <a:t>Непонимание – 6 человек</a:t>
            </a:r>
          </a:p>
          <a:p>
            <a:pPr eaLnBrk="1" hangingPunct="1"/>
            <a:r>
              <a:rPr lang="ru-RU" b="1" smtClean="0"/>
              <a:t>Не дают высказаться – 3 человека</a:t>
            </a:r>
          </a:p>
          <a:p>
            <a:pPr eaLnBrk="1" hangingPunct="1"/>
            <a:r>
              <a:rPr lang="ru-RU" b="1" smtClean="0"/>
              <a:t>Грубость – 1 человек</a:t>
            </a:r>
          </a:p>
          <a:p>
            <a:pPr eaLnBrk="1" hangingPunct="1"/>
            <a:r>
              <a:rPr lang="ru-RU" b="1" smtClean="0"/>
              <a:t>Стесняюсь подойти – 1 человек</a:t>
            </a:r>
          </a:p>
          <a:p>
            <a:pPr eaLnBrk="1" hangingPunct="1"/>
            <a:r>
              <a:rPr lang="ru-RU" b="1" smtClean="0"/>
              <a:t>Не выслушивают – 1 человек</a:t>
            </a:r>
          </a:p>
          <a:p>
            <a:pPr eaLnBrk="1" hangingPunct="1">
              <a:buFont typeface="Arial" charset="0"/>
              <a:buNone/>
            </a:pPr>
            <a:endParaRPr lang="ru-RU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71500" y="5500688"/>
            <a:ext cx="79295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Calibri" pitchFamily="34" charset="0"/>
              </a:rPr>
              <a:t>«Люди с другой планеты», </a:t>
            </a:r>
            <a:r>
              <a:rPr lang="ru-RU" sz="2400" b="1" i="1" dirty="0" smtClean="0">
                <a:solidFill>
                  <a:srgbClr val="C00000"/>
                </a:solidFill>
                <a:latin typeface="Calibri" pitchFamily="34" charset="0"/>
              </a:rPr>
              <a:t>странные.</a:t>
            </a:r>
            <a:endParaRPr lang="ru-RU" sz="2400" b="1" i="1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429264"/>
            <a:ext cx="8229600" cy="1143000"/>
          </a:xfrm>
        </p:spPr>
        <p:txBody>
          <a:bodyPr rtlCol="0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Результаты опроса родителей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2050" name="Диаграмма 2"/>
          <p:cNvGraphicFramePr>
            <a:graphicFrameLocks/>
          </p:cNvGraphicFramePr>
          <p:nvPr/>
        </p:nvGraphicFramePr>
        <p:xfrm>
          <a:off x="1143000" y="214313"/>
          <a:ext cx="7072313" cy="5032375"/>
        </p:xfrm>
        <a:graphic>
          <a:graphicData uri="http://schemas.openxmlformats.org/presentationml/2006/ole">
            <p:oleObj spid="_x0000_s20482" r:id="rId3" imgW="7078069" imgH="5035732" progId="Excel.Sheet.8">
              <p:embed/>
            </p:oleObj>
          </a:graphicData>
        </a:graphic>
      </p:graphicFrame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Перечислите качества, необходимые для гармоничного общения </a:t>
            </a:r>
            <a:endParaRPr lang="ru-RU" sz="3200" dirty="0"/>
          </a:p>
        </p:txBody>
      </p:sp>
      <p:sp>
        <p:nvSpPr>
          <p:cNvPr id="819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Дети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14282" y="2214554"/>
            <a:ext cx="2857520" cy="3571900"/>
          </a:xfrm>
        </p:spPr>
        <p:txBody>
          <a:bodyPr rtlCol="0">
            <a:normAutofit fontScale="70000" lnSpcReduction="20000"/>
          </a:bodyPr>
          <a:lstStyle/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/>
              <a:t>Взаимопонимание – 15 человек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/>
              <a:t>Готовность помочь – 6 человек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/>
              <a:t> Доброта – 6 человек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/>
              <a:t>Доверие – 4 человека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/>
              <a:t>Откровение – 4 человека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/>
              <a:t>Готовность выслушать – 4 человека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8197" name="Текст 6"/>
          <p:cNvSpPr>
            <a:spLocks noGrp="1"/>
          </p:cNvSpPr>
          <p:nvPr>
            <p:ph type="body" sz="quarter" idx="3"/>
          </p:nvPr>
        </p:nvSpPr>
        <p:spPr>
          <a:xfrm>
            <a:off x="6715140" y="1857364"/>
            <a:ext cx="1971660" cy="428628"/>
          </a:xfrm>
        </p:spPr>
        <p:txBody>
          <a:bodyPr/>
          <a:lstStyle/>
          <a:p>
            <a:pPr eaLnBrk="1" hangingPunct="1"/>
            <a:r>
              <a:rPr lang="ru-RU" dirty="0" smtClean="0"/>
              <a:t>Родители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3000364" y="2214554"/>
            <a:ext cx="3071834" cy="3071834"/>
          </a:xfrm>
        </p:spPr>
        <p:txBody>
          <a:bodyPr rtlCol="0">
            <a:normAutofit fontScale="70000" lnSpcReduction="20000"/>
          </a:bodyPr>
          <a:lstStyle/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/>
              <a:t>Взаимоуважение и взаимопонимание – 21 человек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/>
              <a:t>Готовность слушать – 17 человек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/>
              <a:t>Доброта и любовь – 13 человек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/>
              <a:t>Коммуникабельность – 10 человека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/>
              <a:t>Терпимость – 4 человека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3571867" y="1857364"/>
            <a:ext cx="45005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ru-RU" b="1" dirty="0" smtClean="0">
                <a:solidFill>
                  <a:schemeClr val="accent1"/>
                </a:solidFill>
              </a:rPr>
              <a:t>Учителя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000760" y="2285992"/>
            <a:ext cx="285752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Взаимоуважение и взаимопонимание – 11 человек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Готовность слушать –  человек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Доброта и любовь – 6 человек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Коммуникабельность – 2 человека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Терпимость – 2 человека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Общение с ребёнком родителя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 rot="20416899">
            <a:off x="214211" y="2195110"/>
            <a:ext cx="4038600" cy="197167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925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Главный принцип общения с ребёнком – безусловное принятие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/>
              <a:t>Приветливые взгляды;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/>
              <a:t>Ласковые прикосновения (оказывается, 4 объятия совершенно необходимы каждому для выживания, а для хорошего самочувствия нужно не менее 8 объятий в день, и не только ребёнку, но и взрослому)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/>
              <a:t>Прямые слова: «Как хорошо, что ты у нас родился», «Я рада тебя видеть», «Ты мне нравишься», «Я люблю, когда ты дома», «Мне хорошо, когда мы вместе……» 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654164"/>
          </a:xfrm>
        </p:spPr>
        <p:txBody>
          <a:bodyPr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2000" b="1" i="1" dirty="0" smtClean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2000" b="1" i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2000" b="1" i="1" dirty="0" smtClean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2000" b="1" i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2000" b="1" i="1" dirty="0" smtClean="0">
                <a:solidFill>
                  <a:srgbClr val="C00000"/>
                </a:solidFill>
                <a:latin typeface="Georgia" pitchFamily="18" charset="0"/>
              </a:rPr>
              <a:t>Учитель и ученик растут вместе</a:t>
            </a:r>
            <a:r>
              <a:rPr lang="ru-RU" sz="2000" i="1" dirty="0" smtClean="0">
                <a:solidFill>
                  <a:srgbClr val="C00000"/>
                </a:solidFill>
                <a:latin typeface="Georgia" pitchFamily="18" charset="0"/>
              </a:rPr>
              <a:t>.                                                                                                                         Конфуций</a:t>
            </a:r>
            <a:r>
              <a:rPr lang="ru-RU" i="1" dirty="0" smtClean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i="1" dirty="0" smtClean="0">
                <a:solidFill>
                  <a:srgbClr val="C00000"/>
                </a:solidFill>
                <a:latin typeface="Georgia" pitchFamily="18" charset="0"/>
              </a:rPr>
            </a:br>
            <a:endParaRPr lang="ru-RU" dirty="0" smtClean="0">
              <a:solidFill>
                <a:srgbClr val="C00000"/>
              </a:solidFill>
            </a:endParaRPr>
          </a:p>
        </p:txBody>
      </p:sp>
      <p:sp>
        <p:nvSpPr>
          <p:cNvPr id="8195" name="Содержимое 2"/>
          <p:cNvSpPr>
            <a:spLocks noGrp="1"/>
          </p:cNvSpPr>
          <p:nvPr>
            <p:ph sz="quarter" idx="1"/>
          </p:nvPr>
        </p:nvSpPr>
        <p:spPr>
          <a:xfrm>
            <a:off x="142875" y="500063"/>
            <a:ext cx="4521200" cy="5519737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b="1" dirty="0" smtClean="0">
                <a:latin typeface="Georgia" pitchFamily="18" charset="0"/>
              </a:rPr>
              <a:t>Цель:</a:t>
            </a:r>
            <a:r>
              <a:rPr lang="ru-RU" sz="1600" b="1" i="1" dirty="0" smtClean="0">
                <a:latin typeface="Georgia" pitchFamily="18" charset="0"/>
              </a:rPr>
              <a:t> </a:t>
            </a:r>
            <a:r>
              <a:rPr lang="ru-RU" sz="1600" dirty="0" smtClean="0">
                <a:latin typeface="Georgia" pitchFamily="18" charset="0"/>
              </a:rPr>
              <a:t>обеспечить условия для 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dirty="0" smtClean="0">
                <a:latin typeface="Georgia" pitchFamily="18" charset="0"/>
              </a:rPr>
              <a:t>осознания закономерностей 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dirty="0" smtClean="0">
                <a:latin typeface="Georgia" pitchFamily="18" charset="0"/>
              </a:rPr>
              <a:t>педагогического общения: 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dirty="0" smtClean="0">
                <a:latin typeface="Georgia" pitchFamily="18" charset="0"/>
              </a:rPr>
              <a:t>формирование коммуникативных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dirty="0" smtClean="0">
                <a:latin typeface="Georgia" pitchFamily="18" charset="0"/>
              </a:rPr>
              <a:t> умений, навыков речевой 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dirty="0" smtClean="0">
                <a:latin typeface="Georgia" pitchFamily="18" charset="0"/>
              </a:rPr>
              <a:t>культуры и бесконфликтного 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dirty="0" smtClean="0">
                <a:latin typeface="Georgia" pitchFamily="18" charset="0"/>
              </a:rPr>
              <a:t>поведения.</a:t>
            </a:r>
          </a:p>
          <a:p>
            <a:pPr eaLnBrk="1" hangingPunct="1">
              <a:buFont typeface="Arial" charset="0"/>
              <a:buNone/>
            </a:pPr>
            <a:r>
              <a:rPr lang="ru-RU" sz="1600" b="1" dirty="0" smtClean="0">
                <a:latin typeface="Georgia" pitchFamily="18" charset="0"/>
              </a:rPr>
              <a:t>Методические задачи:</a:t>
            </a:r>
            <a:r>
              <a:rPr lang="ru-RU" sz="1600" dirty="0" smtClean="0">
                <a:latin typeface="Georgia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ru-RU" sz="1600" dirty="0" smtClean="0">
                <a:latin typeface="Georgia" pitchFamily="18" charset="0"/>
              </a:rPr>
              <a:t>способствовать закреплению у 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dirty="0" smtClean="0">
                <a:latin typeface="Georgia" pitchFamily="18" charset="0"/>
              </a:rPr>
              <a:t>      членов педагогического 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dirty="0" smtClean="0">
                <a:latin typeface="Georgia" pitchFamily="18" charset="0"/>
              </a:rPr>
              <a:t>      коллектива  представлений об образовательном процессе как о системе педагогического взаимодействия: учитель – ученик; </a:t>
            </a:r>
            <a:r>
              <a:rPr lang="ru-RU" sz="1600" dirty="0" err="1" smtClean="0">
                <a:latin typeface="Georgia" pitchFamily="18" charset="0"/>
              </a:rPr>
              <a:t>ученик-ученик;ученик-родитель-учитель</a:t>
            </a:r>
            <a:r>
              <a:rPr lang="ru-RU" sz="1600" dirty="0" smtClean="0">
                <a:latin typeface="Georgia" pitchFamily="18" charset="0"/>
              </a:rPr>
              <a:t>; </a:t>
            </a:r>
            <a:endParaRPr lang="ru-RU" sz="1600" dirty="0" smtClean="0">
              <a:latin typeface="Georgia" pitchFamily="18" charset="0"/>
            </a:endParaRPr>
          </a:p>
          <a:p>
            <a:pPr eaLnBrk="1" hangingPunct="1">
              <a:spcBef>
                <a:spcPct val="0"/>
              </a:spcBef>
            </a:pPr>
            <a:r>
              <a:rPr lang="ru-RU" sz="1600" dirty="0" smtClean="0">
                <a:latin typeface="Georgia" pitchFamily="18" charset="0"/>
              </a:rPr>
              <a:t>проанализировать характер педагогического взаимодействия между участниками образовательного процесса в нашей </a:t>
            </a:r>
            <a:r>
              <a:rPr lang="ru-RU" sz="1600" dirty="0" smtClean="0">
                <a:latin typeface="Georgia" pitchFamily="18" charset="0"/>
              </a:rPr>
              <a:t>школе</a:t>
            </a:r>
            <a:r>
              <a:rPr lang="ru-RU" sz="1600" dirty="0" smtClean="0">
                <a:latin typeface="Georgia" pitchFamily="18" charset="0"/>
              </a:rPr>
              <a:t>; </a:t>
            </a:r>
            <a:endParaRPr lang="ru-RU" sz="1600" dirty="0" smtClean="0">
              <a:latin typeface="Georgia" pitchFamily="18" charset="0"/>
            </a:endParaRPr>
          </a:p>
          <a:p>
            <a:pPr eaLnBrk="1" hangingPunct="1">
              <a:spcBef>
                <a:spcPct val="0"/>
              </a:spcBef>
            </a:pPr>
            <a:r>
              <a:rPr lang="ru-RU" sz="1600" dirty="0" smtClean="0">
                <a:latin typeface="Georgia" pitchFamily="18" charset="0"/>
              </a:rPr>
              <a:t>определить пути и способы решения проблем, возникающих в процессе взаимодействия; </a:t>
            </a:r>
          </a:p>
          <a:p>
            <a:pPr eaLnBrk="1" hangingPunct="1">
              <a:spcBef>
                <a:spcPct val="0"/>
              </a:spcBef>
            </a:pPr>
            <a:r>
              <a:rPr lang="ru-RU" sz="1600" dirty="0" smtClean="0">
                <a:latin typeface="Georgia" pitchFamily="18" charset="0"/>
              </a:rPr>
              <a:t>выработать правила педагогического общения.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8196" name="Picture 4" descr="C:\Documents and Settings\Зарубина\Рабочий стол\для педсовета\фото наши\DSC_737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72066" y="2214554"/>
            <a:ext cx="3749675" cy="24963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2263</TotalTime>
  <Words>1844</Words>
  <Application>Microsoft Office PowerPoint</Application>
  <PresentationFormat>Экран (4:3)</PresentationFormat>
  <Paragraphs>232</Paragraphs>
  <Slides>34</Slides>
  <Notes>0</Notes>
  <HiddenSlides>2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6" baseType="lpstr">
      <vt:lpstr>Справедливость</vt:lpstr>
      <vt:lpstr>Лист Microsoft Office Excel 97-2003</vt:lpstr>
      <vt:lpstr>     Педагогический  совет </vt:lpstr>
      <vt:lpstr>      Взаимоотношения в школе</vt:lpstr>
      <vt:lpstr>         Результаты опроса учащихся</vt:lpstr>
      <vt:lpstr>Какие трудности в общении с родителями ты испытываешь? </vt:lpstr>
      <vt:lpstr>Какие трудности в общении с учителями ты испытываешь? </vt:lpstr>
      <vt:lpstr>      Результаты опроса родителей</vt:lpstr>
      <vt:lpstr>Перечислите качества, необходимые для гармоничного общения </vt:lpstr>
      <vt:lpstr>Общение с ребёнком родителя</vt:lpstr>
      <vt:lpstr>  Учитель и ученик растут вместе.                                                                                                                         Конфуций </vt:lpstr>
      <vt:lpstr>В процессе педагогического общения обеспечивается единство действий участников образовательного процесса (учителя, обучающиеся, родители, администрация), осуществляется их объединение, упорядочивается их целенаправленная деятельность. В общении достигаются взаимопонимание и согласованность действий, поступков, поведения, формируются качества человека как субъекта культуры, познания, труда. </vt:lpstr>
      <vt:lpstr>Гуманистическое образование - </vt:lpstr>
      <vt:lpstr>Слайд 12</vt:lpstr>
      <vt:lpstr>Слайд 13</vt:lpstr>
      <vt:lpstr>Слайд 14</vt:lpstr>
      <vt:lpstr>Слайд 15</vt:lpstr>
      <vt:lpstr>Слайд 16</vt:lpstr>
      <vt:lpstr>Роль учителя в педагогическом общении</vt:lpstr>
      <vt:lpstr>Типология педагогического взаимодействия                     (Л. В. Байбородова ) </vt:lpstr>
      <vt:lpstr>Великие педагоги о проблеме</vt:lpstr>
      <vt:lpstr>Стиль</vt:lpstr>
      <vt:lpstr>Стили отношений и взаимодействий</vt:lpstr>
      <vt:lpstr>Коммуникативные позиции учителя</vt:lpstr>
      <vt:lpstr>Слайд 23</vt:lpstr>
      <vt:lpstr>Моральные нормы</vt:lpstr>
      <vt:lpstr>Слайд 25</vt:lpstr>
      <vt:lpstr> Правила педагогического общения:</vt:lpstr>
      <vt:lpstr>          проблемные  ситуации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Анна</dc:creator>
  <cp:lastModifiedBy>Анна</cp:lastModifiedBy>
  <cp:revision>114</cp:revision>
  <dcterms:created xsi:type="dcterms:W3CDTF">1601-01-01T00:00:00Z</dcterms:created>
  <dcterms:modified xsi:type="dcterms:W3CDTF">2013-12-27T09:14:48Z</dcterms:modified>
</cp:coreProperties>
</file>